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79" r:id="rId3"/>
    <p:sldId id="257" r:id="rId4"/>
    <p:sldId id="258" r:id="rId5"/>
    <p:sldId id="256" r:id="rId6"/>
    <p:sldId id="274" r:id="rId7"/>
    <p:sldId id="275" r:id="rId8"/>
    <p:sldId id="277" r:id="rId9"/>
    <p:sldId id="278" r:id="rId10"/>
    <p:sldId id="276" r:id="rId11"/>
    <p:sldId id="282" r:id="rId12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3E0EE"/>
    <a:srgbClr val="0070C0"/>
    <a:srgbClr val="66FF33"/>
    <a:srgbClr val="558ED5"/>
    <a:srgbClr val="F2CC3E"/>
    <a:srgbClr val="EBCC3E"/>
    <a:srgbClr val="E0CC40"/>
    <a:srgbClr val="FFCC00"/>
    <a:srgbClr val="E51712"/>
    <a:srgbClr val="F2B6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82" d="100"/>
          <a:sy n="82" d="100"/>
        </p:scale>
        <p:origin x="1474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het opmaakprofiel van de modelondertitel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2F13F-DB70-40EE-9966-B7DFF43C7A11}" type="datetimeFigureOut">
              <a:rPr lang="nl-NL" smtClean="0"/>
              <a:t>29-3-2019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ED0E4-0A03-455A-BCF7-B11620D85A1C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2F13F-DB70-40EE-9966-B7DFF43C7A11}" type="datetimeFigureOut">
              <a:rPr lang="nl-NL" smtClean="0"/>
              <a:t>29-3-2019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ED0E4-0A03-455A-BCF7-B11620D85A1C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2F13F-DB70-40EE-9966-B7DFF43C7A11}" type="datetimeFigureOut">
              <a:rPr lang="nl-NL" smtClean="0"/>
              <a:t>29-3-2019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ED0E4-0A03-455A-BCF7-B11620D85A1C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2F13F-DB70-40EE-9966-B7DFF43C7A11}" type="datetimeFigureOut">
              <a:rPr lang="nl-NL" smtClean="0"/>
              <a:t>29-3-2019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ED0E4-0A03-455A-BCF7-B11620D85A1C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2F13F-DB70-40EE-9966-B7DFF43C7A11}" type="datetimeFigureOut">
              <a:rPr lang="nl-NL" smtClean="0"/>
              <a:t>29-3-2019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ED0E4-0A03-455A-BCF7-B11620D85A1C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2F13F-DB70-40EE-9966-B7DFF43C7A11}" type="datetimeFigureOut">
              <a:rPr lang="nl-NL" smtClean="0"/>
              <a:t>29-3-2019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ED0E4-0A03-455A-BCF7-B11620D85A1C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2F13F-DB70-40EE-9966-B7DFF43C7A11}" type="datetimeFigureOut">
              <a:rPr lang="nl-NL" smtClean="0"/>
              <a:t>29-3-2019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ED0E4-0A03-455A-BCF7-B11620D85A1C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2F13F-DB70-40EE-9966-B7DFF43C7A11}" type="datetimeFigureOut">
              <a:rPr lang="nl-NL" smtClean="0"/>
              <a:t>29-3-2019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ED0E4-0A03-455A-BCF7-B11620D85A1C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2F13F-DB70-40EE-9966-B7DFF43C7A11}" type="datetimeFigureOut">
              <a:rPr lang="nl-NL" smtClean="0"/>
              <a:t>29-3-2019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ED0E4-0A03-455A-BCF7-B11620D85A1C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2F13F-DB70-40EE-9966-B7DFF43C7A11}" type="datetimeFigureOut">
              <a:rPr lang="nl-NL" smtClean="0"/>
              <a:t>29-3-2019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ED0E4-0A03-455A-BCF7-B11620D85A1C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2F13F-DB70-40EE-9966-B7DFF43C7A11}" type="datetimeFigureOut">
              <a:rPr lang="nl-NL" smtClean="0"/>
              <a:t>29-3-2019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ED0E4-0A03-455A-BCF7-B11620D85A1C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F2F13F-DB70-40EE-9966-B7DFF43C7A11}" type="datetimeFigureOut">
              <a:rPr lang="nl-NL" smtClean="0"/>
              <a:t>29-3-2019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2ED0E4-0A03-455A-BCF7-B11620D85A1C}" type="slidenum">
              <a:rPr lang="nl-NL" smtClean="0"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igawiek.nl/" TargetMode="External"/><Relationship Id="rId13" Type="http://schemas.openxmlformats.org/officeDocument/2006/relationships/hyperlink" Target="http://www.tegenwindn33.nl/" TargetMode="External"/><Relationship Id="rId18" Type="http://schemas.openxmlformats.org/officeDocument/2006/relationships/hyperlink" Target="http://windmolensn57nee.nl/" TargetMode="External"/><Relationship Id="rId26" Type="http://schemas.openxmlformats.org/officeDocument/2006/relationships/hyperlink" Target="http://windturbinevlietzone.nl/wp/" TargetMode="External"/><Relationship Id="rId3" Type="http://schemas.openxmlformats.org/officeDocument/2006/relationships/hyperlink" Target="http://nederwind.nl/" TargetMode="External"/><Relationship Id="rId21" Type="http://schemas.openxmlformats.org/officeDocument/2006/relationships/hyperlink" Target="http://www.tegenwindweijerswold.nl/home/" TargetMode="External"/><Relationship Id="rId7" Type="http://schemas.openxmlformats.org/officeDocument/2006/relationships/hyperlink" Target="http://www.boec.eu/" TargetMode="External"/><Relationship Id="rId12" Type="http://schemas.openxmlformats.org/officeDocument/2006/relationships/hyperlink" Target="http://www.platformstorm.nl/" TargetMode="External"/><Relationship Id="rId17" Type="http://schemas.openxmlformats.org/officeDocument/2006/relationships/hyperlink" Target="http://www.windmolenklachten.nl/" TargetMode="External"/><Relationship Id="rId25" Type="http://schemas.openxmlformats.org/officeDocument/2006/relationships/hyperlink" Target="http://www.windparkrietveldennee.nl/" TargetMode="External"/><Relationship Id="rId2" Type="http://schemas.openxmlformats.org/officeDocument/2006/relationships/image" Target="../media/image1.png"/><Relationship Id="rId16" Type="http://schemas.openxmlformats.org/officeDocument/2006/relationships/hyperlink" Target="https://www.windvanvoren.nl/" TargetMode="External"/><Relationship Id="rId20" Type="http://schemas.openxmlformats.org/officeDocument/2006/relationships/hyperlink" Target="http://www.vbvr.nl/" TargetMode="External"/><Relationship Id="rId29" Type="http://schemas.openxmlformats.org/officeDocument/2006/relationships/hyperlink" Target="http://eefdetegenwind.nl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lindtwind.nl/" TargetMode="External"/><Relationship Id="rId11" Type="http://schemas.openxmlformats.org/officeDocument/2006/relationships/hyperlink" Target="https://mallemolens.nl/" TargetMode="External"/><Relationship Id="rId24" Type="http://schemas.openxmlformats.org/officeDocument/2006/relationships/hyperlink" Target="https://www.facebook.com/3mo.oostflakkee" TargetMode="External"/><Relationship Id="rId5" Type="http://schemas.openxmlformats.org/officeDocument/2006/relationships/hyperlink" Target="https://www.sbbm.org/" TargetMode="External"/><Relationship Id="rId15" Type="http://schemas.openxmlformats.org/officeDocument/2006/relationships/hyperlink" Target="http://www.windnee.nl/" TargetMode="External"/><Relationship Id="rId23" Type="http://schemas.openxmlformats.org/officeDocument/2006/relationships/hyperlink" Target="http://www.vrijpolderland.nl/" TargetMode="External"/><Relationship Id="rId28" Type="http://schemas.openxmlformats.org/officeDocument/2006/relationships/hyperlink" Target="https://geenwindmolensakzonobel.wordpress.com/" TargetMode="External"/><Relationship Id="rId10" Type="http://schemas.openxmlformats.org/officeDocument/2006/relationships/hyperlink" Target="http://www.platformwindenergiedezijpe.nl/" TargetMode="External"/><Relationship Id="rId19" Type="http://schemas.openxmlformats.org/officeDocument/2006/relationships/hyperlink" Target="http://www.tegenwindveenkolonien.nl/" TargetMode="External"/><Relationship Id="rId4" Type="http://schemas.openxmlformats.org/officeDocument/2006/relationships/hyperlink" Target="https://www.nkpw.nl/" TargetMode="External"/><Relationship Id="rId9" Type="http://schemas.openxmlformats.org/officeDocument/2006/relationships/hyperlink" Target="http://www.stichting-jas.nl/" TargetMode="External"/><Relationship Id="rId14" Type="http://schemas.openxmlformats.org/officeDocument/2006/relationships/hyperlink" Target="http://wieringermeer.geenwindturbines.nl/" TargetMode="External"/><Relationship Id="rId22" Type="http://schemas.openxmlformats.org/officeDocument/2006/relationships/hyperlink" Target="http://www.tegenwindhunzedal.nl/" TargetMode="External"/><Relationship Id="rId27" Type="http://schemas.openxmlformats.org/officeDocument/2006/relationships/hyperlink" Target="https://www.facebook.com/bewonersplatvorm.voordewind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9CDB5134-14B0-41A6-AA1C-D154BF3DFC36}"/>
              </a:ext>
            </a:extLst>
          </p:cNvPr>
          <p:cNvSpPr txBox="1"/>
          <p:nvPr/>
        </p:nvSpPr>
        <p:spPr>
          <a:xfrm>
            <a:off x="737081" y="1357867"/>
            <a:ext cx="766985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4000" b="1" dirty="0"/>
              <a:t>Windmolens van land naar zee:</a:t>
            </a:r>
          </a:p>
          <a:p>
            <a:pPr algn="ctr"/>
            <a:r>
              <a:rPr lang="nl-NL" sz="4000" b="1" dirty="0"/>
              <a:t>3,1 Megaton GRATIS CO2-reductie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B2E5D820-3991-44F4-B9E6-E42222395DF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60" b="12152"/>
          <a:stretch/>
        </p:blipFill>
        <p:spPr>
          <a:xfrm>
            <a:off x="0" y="8"/>
            <a:ext cx="1440000" cy="358700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BB420CE7-DC67-41E1-9ADB-0431199552F0}"/>
              </a:ext>
            </a:extLst>
          </p:cNvPr>
          <p:cNvSpPr txBox="1"/>
          <p:nvPr/>
        </p:nvSpPr>
        <p:spPr>
          <a:xfrm>
            <a:off x="2127380" y="4627984"/>
            <a:ext cx="6526402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presentatie van Kees Pieters (NederWind)</a:t>
            </a:r>
          </a:p>
          <a:p>
            <a:r>
              <a:rPr lang="nl-NL" dirty="0"/>
              <a:t>aan Kees Vendrik (voorzitter Klimaattafel Elektriciteit)</a:t>
            </a:r>
          </a:p>
          <a:p>
            <a:r>
              <a:rPr lang="nl-NL" dirty="0"/>
              <a:t>19 juni 2018</a:t>
            </a:r>
          </a:p>
          <a:p>
            <a:endParaRPr lang="nl-NL" dirty="0"/>
          </a:p>
          <a:p>
            <a:r>
              <a:rPr lang="nl-NL" dirty="0"/>
              <a:t>(slides 1 t/m 10)</a:t>
            </a:r>
          </a:p>
          <a:p>
            <a:endParaRPr lang="nl-NL" dirty="0"/>
          </a:p>
          <a:p>
            <a:r>
              <a:rPr lang="nl-NL" dirty="0"/>
              <a:t>Slide 11 (samenstelling Klimaattafel Elektriciteit) is later toegevoegd </a:t>
            </a:r>
          </a:p>
        </p:txBody>
      </p:sp>
    </p:spTree>
    <p:extLst>
      <p:ext uri="{BB962C8B-B14F-4D97-AF65-F5344CB8AC3E}">
        <p14:creationId xmlns:p14="http://schemas.microsoft.com/office/powerpoint/2010/main" val="21134207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81DE21CF-698C-4977-906C-0D24A2C2762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60" b="12152"/>
          <a:stretch/>
        </p:blipFill>
        <p:spPr>
          <a:xfrm>
            <a:off x="0" y="8"/>
            <a:ext cx="1440000" cy="358700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A106DCB0-F887-44F7-80AD-A07344E24125}"/>
              </a:ext>
            </a:extLst>
          </p:cNvPr>
          <p:cNvSpPr txBox="1"/>
          <p:nvPr/>
        </p:nvSpPr>
        <p:spPr>
          <a:xfrm>
            <a:off x="8236" y="716690"/>
            <a:ext cx="19029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Klimaatakkoord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556914DD-2D3E-46D9-B3B1-21033C7DBDB4}"/>
              </a:ext>
            </a:extLst>
          </p:cNvPr>
          <p:cNvSpPr txBox="1"/>
          <p:nvPr/>
        </p:nvSpPr>
        <p:spPr>
          <a:xfrm>
            <a:off x="12353" y="1190372"/>
            <a:ext cx="226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>
                <a:solidFill>
                  <a:schemeClr val="tx2">
                    <a:lumMod val="75000"/>
                  </a:schemeClr>
                </a:solidFill>
              </a:rPr>
              <a:t>Dit plan wordt aangeboden aan het Klimaatakkoord door</a:t>
            </a:r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77FC1777-94D2-4F5E-A280-D5CB9BACB170}"/>
              </a:ext>
            </a:extLst>
          </p:cNvPr>
          <p:cNvSpPr/>
          <p:nvPr/>
        </p:nvSpPr>
        <p:spPr>
          <a:xfrm>
            <a:off x="2903844" y="42392"/>
            <a:ext cx="5770604" cy="67843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nl-NL" sz="1200" u="sng" dirty="0">
                <a:solidFill>
                  <a:srgbClr val="0563C1"/>
                </a:solidFill>
                <a:latin typeface="Calibri" panose="020F0502020204030204" pitchFamily="34" charset="0"/>
                <a:hlinkClick r:id="rId3"/>
              </a:rPr>
              <a:t>NederWind onderzoek</a:t>
            </a:r>
            <a:r>
              <a:rPr lang="nl-NL" sz="1200" dirty="0">
                <a:solidFill>
                  <a:srgbClr val="222222"/>
                </a:solidFill>
                <a:latin typeface="Calibri" panose="020F0502020204030204" pitchFamily="34" charset="0"/>
              </a:rPr>
              <a:t>, landelijk</a:t>
            </a:r>
          </a:p>
          <a:p>
            <a:pPr>
              <a:lnSpc>
                <a:spcPct val="110000"/>
              </a:lnSpc>
            </a:pPr>
            <a:r>
              <a:rPr lang="nl-NL" sz="1200" u="sng" dirty="0">
                <a:solidFill>
                  <a:srgbClr val="0563C1"/>
                </a:solidFill>
                <a:latin typeface="Calibri" panose="020F0502020204030204" pitchFamily="34" charset="0"/>
                <a:hlinkClick r:id="rId4"/>
              </a:rPr>
              <a:t>NKPW (Nationaal Kritisch Platform Windenergie)</a:t>
            </a:r>
            <a:r>
              <a:rPr lang="nl-NL" sz="1200" dirty="0">
                <a:solidFill>
                  <a:srgbClr val="222222"/>
                </a:solidFill>
                <a:latin typeface="Calibri" panose="020F0502020204030204" pitchFamily="34" charset="0"/>
              </a:rPr>
              <a:t>, landelijk  </a:t>
            </a:r>
          </a:p>
          <a:p>
            <a:pPr>
              <a:lnSpc>
                <a:spcPct val="110000"/>
              </a:lnSpc>
            </a:pPr>
            <a:r>
              <a:rPr lang="nl-NL" sz="1200" dirty="0">
                <a:solidFill>
                  <a:srgbClr val="222222"/>
                </a:solidFill>
                <a:latin typeface="Calibri, sans-serif"/>
              </a:rPr>
              <a:t>Pottendijk Windmolenvrij, Drenthe</a:t>
            </a:r>
            <a:endParaRPr lang="nl-NL" sz="12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nl-NL" sz="1200" u="sng" dirty="0">
                <a:solidFill>
                  <a:srgbClr val="0563C1"/>
                </a:solidFill>
                <a:latin typeface="Calibri" panose="020F0502020204030204" pitchFamily="34" charset="0"/>
                <a:hlinkClick r:id="rId5"/>
              </a:rPr>
              <a:t>SBBM (Stichting Behoud Buitengebied Moerdijk)</a:t>
            </a:r>
            <a:r>
              <a:rPr lang="nl-NL" sz="1200" dirty="0">
                <a:solidFill>
                  <a:srgbClr val="222222"/>
                </a:solidFill>
                <a:latin typeface="Calibri" panose="020F0502020204030204" pitchFamily="34" charset="0"/>
              </a:rPr>
              <a:t>, Moerdijk, Noord-Brabant </a:t>
            </a:r>
          </a:p>
          <a:p>
            <a:pPr>
              <a:lnSpc>
                <a:spcPct val="110000"/>
              </a:lnSpc>
            </a:pPr>
            <a:r>
              <a:rPr lang="nl-NL" sz="1200" u="sng" dirty="0">
                <a:solidFill>
                  <a:srgbClr val="0563C1"/>
                </a:solidFill>
                <a:latin typeface="Calibri" panose="020F0502020204030204" pitchFamily="34" charset="0"/>
                <a:hlinkClick r:id="rId6"/>
              </a:rPr>
              <a:t>Stichting Bewonerscomité Lindtwind</a:t>
            </a:r>
            <a:r>
              <a:rPr lang="nl-NL" sz="1200" dirty="0">
                <a:solidFill>
                  <a:srgbClr val="222222"/>
                </a:solidFill>
                <a:latin typeface="Calibri" panose="020F0502020204030204" pitchFamily="34" charset="0"/>
              </a:rPr>
              <a:t>, Zwijndrecht </a:t>
            </a:r>
          </a:p>
          <a:p>
            <a:pPr>
              <a:lnSpc>
                <a:spcPct val="110000"/>
              </a:lnSpc>
            </a:pPr>
            <a:r>
              <a:rPr lang="nl-NL" sz="1200" u="sng" dirty="0">
                <a:solidFill>
                  <a:srgbClr val="0563C1"/>
                </a:solidFill>
                <a:latin typeface="Calibri" panose="020F0502020204030204" pitchFamily="34" charset="0"/>
                <a:hlinkClick r:id="rId7"/>
              </a:rPr>
              <a:t>Stichting BOEC</a:t>
            </a:r>
            <a:r>
              <a:rPr lang="nl-NL" sz="1200" dirty="0">
                <a:solidFill>
                  <a:srgbClr val="222222"/>
                </a:solidFill>
                <a:latin typeface="Calibri" panose="020F0502020204030204" pitchFamily="34" charset="0"/>
              </a:rPr>
              <a:t>, Coevorden, Drenthe </a:t>
            </a:r>
          </a:p>
          <a:p>
            <a:pPr>
              <a:lnSpc>
                <a:spcPct val="110000"/>
              </a:lnSpc>
            </a:pPr>
            <a:r>
              <a:rPr lang="nl-NL" sz="1200" u="sng" dirty="0">
                <a:solidFill>
                  <a:srgbClr val="0563C1"/>
                </a:solidFill>
                <a:latin typeface="Calibri" panose="020F0502020204030204" pitchFamily="34" charset="0"/>
                <a:hlinkClick r:id="rId8"/>
              </a:rPr>
              <a:t>Stichting </a:t>
            </a:r>
            <a:r>
              <a:rPr lang="nl-NL" sz="1200" u="sng" dirty="0" err="1">
                <a:solidFill>
                  <a:srgbClr val="0563C1"/>
                </a:solidFill>
                <a:latin typeface="Calibri" panose="020F0502020204030204" pitchFamily="34" charset="0"/>
                <a:hlinkClick r:id="rId8"/>
              </a:rPr>
              <a:t>Gigawiek</a:t>
            </a:r>
            <a:r>
              <a:rPr lang="nl-NL" sz="1200" dirty="0">
                <a:solidFill>
                  <a:srgbClr val="222222"/>
                </a:solidFill>
                <a:latin typeface="Calibri" panose="020F0502020204030204" pitchFamily="34" charset="0"/>
              </a:rPr>
              <a:t>, Houten, Utrecht </a:t>
            </a:r>
          </a:p>
          <a:p>
            <a:pPr>
              <a:lnSpc>
                <a:spcPct val="110000"/>
              </a:lnSpc>
            </a:pPr>
            <a:r>
              <a:rPr lang="nl-NL" sz="1200" u="sng" dirty="0">
                <a:solidFill>
                  <a:srgbClr val="0563C1"/>
                </a:solidFill>
                <a:latin typeface="Calibri" panose="020F0502020204030204" pitchFamily="34" charset="0"/>
                <a:hlinkClick r:id="rId9"/>
              </a:rPr>
              <a:t>Stichting JAS</a:t>
            </a:r>
            <a:r>
              <a:rPr lang="nl-NL" sz="1200" dirty="0">
                <a:solidFill>
                  <a:srgbClr val="222222"/>
                </a:solidFill>
                <a:latin typeface="Calibri" panose="020F0502020204030204" pitchFamily="34" charset="0"/>
              </a:rPr>
              <a:t>, Hollands Kroon, Noord-Holland </a:t>
            </a:r>
          </a:p>
          <a:p>
            <a:pPr>
              <a:lnSpc>
                <a:spcPct val="110000"/>
              </a:lnSpc>
            </a:pPr>
            <a:r>
              <a:rPr lang="nl-NL" sz="1200" dirty="0">
                <a:solidFill>
                  <a:srgbClr val="222222"/>
                </a:solidFill>
                <a:latin typeface="Calibri" panose="020F0502020204030204" pitchFamily="34" charset="0"/>
              </a:rPr>
              <a:t>Stichting </a:t>
            </a:r>
            <a:r>
              <a:rPr lang="nl-NL" sz="1200" dirty="0" err="1">
                <a:solidFill>
                  <a:srgbClr val="222222"/>
                </a:solidFill>
                <a:latin typeface="Calibri" panose="020F0502020204030204" pitchFamily="34" charset="0"/>
              </a:rPr>
              <a:t>Kleare</a:t>
            </a:r>
            <a:r>
              <a:rPr lang="nl-NL" sz="1200" dirty="0">
                <a:solidFill>
                  <a:srgbClr val="222222"/>
                </a:solidFill>
                <a:latin typeface="Calibri" panose="020F0502020204030204" pitchFamily="34" charset="0"/>
              </a:rPr>
              <a:t> </a:t>
            </a:r>
            <a:r>
              <a:rPr lang="nl-NL" sz="1200" dirty="0" err="1">
                <a:solidFill>
                  <a:srgbClr val="222222"/>
                </a:solidFill>
                <a:latin typeface="Calibri" panose="020F0502020204030204" pitchFamily="34" charset="0"/>
              </a:rPr>
              <a:t>Kimen</a:t>
            </a:r>
            <a:r>
              <a:rPr lang="nl-NL" sz="1200" dirty="0">
                <a:solidFill>
                  <a:srgbClr val="222222"/>
                </a:solidFill>
                <a:latin typeface="Calibri" panose="020F0502020204030204" pitchFamily="34" charset="0"/>
              </a:rPr>
              <a:t>, Oosternijkerk / Dongeradeel, Fryslân </a:t>
            </a:r>
          </a:p>
          <a:p>
            <a:pPr>
              <a:lnSpc>
                <a:spcPct val="110000"/>
              </a:lnSpc>
            </a:pPr>
            <a:r>
              <a:rPr lang="nl-NL" sz="1200" u="sng" dirty="0">
                <a:solidFill>
                  <a:srgbClr val="0563C1"/>
                </a:solidFill>
                <a:latin typeface="Calibri" panose="020F0502020204030204" pitchFamily="34" charset="0"/>
                <a:hlinkClick r:id="rId10"/>
              </a:rPr>
              <a:t>Stichting Kritisch Platform Ontwikkeling de Zijpe</a:t>
            </a:r>
            <a:r>
              <a:rPr lang="nl-NL" sz="1200" dirty="0">
                <a:solidFill>
                  <a:srgbClr val="222222"/>
                </a:solidFill>
                <a:latin typeface="Calibri" panose="020F0502020204030204" pitchFamily="34" charset="0"/>
              </a:rPr>
              <a:t>, Schagen, Noord-Holland </a:t>
            </a:r>
          </a:p>
          <a:p>
            <a:pPr>
              <a:lnSpc>
                <a:spcPct val="110000"/>
              </a:lnSpc>
            </a:pPr>
            <a:r>
              <a:rPr lang="nl-NL" sz="1200" u="sng" dirty="0">
                <a:solidFill>
                  <a:srgbClr val="0563C1"/>
                </a:solidFill>
                <a:latin typeface="Calibri" panose="020F0502020204030204" pitchFamily="34" charset="0"/>
                <a:hlinkClick r:id="rId11"/>
              </a:rPr>
              <a:t>Stichting Mallemolens</a:t>
            </a:r>
            <a:r>
              <a:rPr lang="nl-NL" sz="1200" dirty="0">
                <a:solidFill>
                  <a:srgbClr val="222222"/>
                </a:solidFill>
                <a:latin typeface="Calibri" panose="020F0502020204030204" pitchFamily="34" charset="0"/>
              </a:rPr>
              <a:t>, Goeree-Overflakkee, Zuid-Holland </a:t>
            </a:r>
          </a:p>
          <a:p>
            <a:pPr>
              <a:lnSpc>
                <a:spcPct val="110000"/>
              </a:lnSpc>
            </a:pPr>
            <a:r>
              <a:rPr lang="nl-NL" sz="1200" u="sng" dirty="0">
                <a:solidFill>
                  <a:srgbClr val="0563C1"/>
                </a:solidFill>
                <a:latin typeface="Calibri" panose="020F0502020204030204" pitchFamily="34" charset="0"/>
                <a:hlinkClick r:id="rId12"/>
              </a:rPr>
              <a:t>Stichting Platform Storm</a:t>
            </a:r>
            <a:r>
              <a:rPr lang="nl-NL" sz="1200" dirty="0">
                <a:solidFill>
                  <a:srgbClr val="222222"/>
                </a:solidFill>
                <a:latin typeface="Calibri" panose="020F0502020204030204" pitchFamily="34" charset="0"/>
              </a:rPr>
              <a:t>, Borger-Odoorn, Drenthe </a:t>
            </a:r>
          </a:p>
          <a:p>
            <a:pPr>
              <a:lnSpc>
                <a:spcPct val="110000"/>
              </a:lnSpc>
            </a:pPr>
            <a:r>
              <a:rPr lang="nl-NL" sz="1200" u="sng" dirty="0">
                <a:solidFill>
                  <a:srgbClr val="0563C1"/>
                </a:solidFill>
                <a:latin typeface="Calibri" panose="020F0502020204030204" pitchFamily="34" charset="0"/>
                <a:hlinkClick r:id="rId13"/>
              </a:rPr>
              <a:t>Stichting Tegenwind N33</a:t>
            </a:r>
            <a:r>
              <a:rPr lang="nl-NL" sz="1200" dirty="0">
                <a:solidFill>
                  <a:srgbClr val="222222"/>
                </a:solidFill>
                <a:latin typeface="Calibri" panose="020F0502020204030204" pitchFamily="34" charset="0"/>
              </a:rPr>
              <a:t>, Veendam, Groningen </a:t>
            </a:r>
          </a:p>
          <a:p>
            <a:pPr>
              <a:lnSpc>
                <a:spcPct val="110000"/>
              </a:lnSpc>
            </a:pPr>
            <a:r>
              <a:rPr lang="nl-NL" sz="1200" u="sng" dirty="0">
                <a:solidFill>
                  <a:srgbClr val="0563C1"/>
                </a:solidFill>
                <a:latin typeface="Calibri" panose="020F0502020204030204" pitchFamily="34" charset="0"/>
                <a:hlinkClick r:id="rId14"/>
              </a:rPr>
              <a:t>Stichting Omwonenden windturbines Wieringermeer</a:t>
            </a:r>
            <a:r>
              <a:rPr lang="nl-NL" sz="1200" dirty="0">
                <a:solidFill>
                  <a:srgbClr val="222222"/>
                </a:solidFill>
                <a:latin typeface="Calibri" panose="020F0502020204030204" pitchFamily="34" charset="0"/>
              </a:rPr>
              <a:t>, Hollands Kroon, Noord-Holland </a:t>
            </a:r>
          </a:p>
          <a:p>
            <a:pPr>
              <a:lnSpc>
                <a:spcPct val="110000"/>
              </a:lnSpc>
            </a:pPr>
            <a:r>
              <a:rPr lang="nl-NL" sz="1200" u="sng" dirty="0">
                <a:solidFill>
                  <a:srgbClr val="0563C1"/>
                </a:solidFill>
                <a:latin typeface="Calibri" panose="020F0502020204030204" pitchFamily="34" charset="0"/>
                <a:hlinkClick r:id="rId15"/>
              </a:rPr>
              <a:t>Stichting </a:t>
            </a:r>
            <a:r>
              <a:rPr lang="nl-NL" sz="1200" u="sng" dirty="0" err="1">
                <a:solidFill>
                  <a:srgbClr val="0563C1"/>
                </a:solidFill>
                <a:latin typeface="Calibri" panose="020F0502020204030204" pitchFamily="34" charset="0"/>
                <a:hlinkClick r:id="rId15"/>
              </a:rPr>
              <a:t>WindNEE</a:t>
            </a:r>
            <a:r>
              <a:rPr lang="nl-NL" sz="1200" dirty="0">
                <a:solidFill>
                  <a:srgbClr val="222222"/>
                </a:solidFill>
                <a:latin typeface="Calibri" panose="020F0502020204030204" pitchFamily="34" charset="0"/>
              </a:rPr>
              <a:t>, Aa en Hunze, Drenthe  </a:t>
            </a:r>
          </a:p>
          <a:p>
            <a:pPr>
              <a:lnSpc>
                <a:spcPct val="110000"/>
              </a:lnSpc>
            </a:pPr>
            <a:r>
              <a:rPr lang="nl-NL" sz="1200" u="sng" dirty="0">
                <a:solidFill>
                  <a:srgbClr val="0563C1"/>
                </a:solidFill>
                <a:latin typeface="Calibri" panose="020F0502020204030204" pitchFamily="34" charset="0"/>
                <a:hlinkClick r:id="rId16"/>
              </a:rPr>
              <a:t>Stichting Wind van Voren</a:t>
            </a:r>
            <a:r>
              <a:rPr lang="nl-NL" sz="1200" dirty="0">
                <a:solidFill>
                  <a:srgbClr val="222222"/>
                </a:solidFill>
                <a:latin typeface="Calibri" panose="020F0502020204030204" pitchFamily="34" charset="0"/>
              </a:rPr>
              <a:t>, Barendrecht, Zuid-Holland </a:t>
            </a:r>
          </a:p>
          <a:p>
            <a:pPr>
              <a:lnSpc>
                <a:spcPct val="110000"/>
              </a:lnSpc>
            </a:pPr>
            <a:r>
              <a:rPr lang="nl-NL" sz="1200" u="sng" dirty="0">
                <a:solidFill>
                  <a:srgbClr val="0563C1"/>
                </a:solidFill>
                <a:latin typeface="Calibri" panose="020F0502020204030204" pitchFamily="34" charset="0"/>
                <a:hlinkClick r:id="rId17"/>
              </a:rPr>
              <a:t>Stichting Windmolenklachten</a:t>
            </a:r>
            <a:r>
              <a:rPr lang="nl-NL" sz="1200" dirty="0">
                <a:solidFill>
                  <a:srgbClr val="222222"/>
                </a:solidFill>
                <a:latin typeface="Calibri" panose="020F0502020204030204" pitchFamily="34" charset="0"/>
              </a:rPr>
              <a:t>, landelijk </a:t>
            </a:r>
          </a:p>
          <a:p>
            <a:pPr>
              <a:lnSpc>
                <a:spcPct val="110000"/>
              </a:lnSpc>
            </a:pPr>
            <a:r>
              <a:rPr lang="nl-NL" sz="1200" u="sng" dirty="0">
                <a:solidFill>
                  <a:srgbClr val="0563C1"/>
                </a:solidFill>
                <a:latin typeface="Calibri" panose="020F0502020204030204" pitchFamily="34" charset="0"/>
                <a:hlinkClick r:id="rId18"/>
              </a:rPr>
              <a:t>Stichting Windmolens N57 nee</a:t>
            </a:r>
            <a:r>
              <a:rPr lang="nl-NL" sz="1200" dirty="0">
                <a:solidFill>
                  <a:srgbClr val="222222"/>
                </a:solidFill>
                <a:latin typeface="Calibri" panose="020F0502020204030204" pitchFamily="34" charset="0"/>
              </a:rPr>
              <a:t>, Brielle / Hellevoetsluis / </a:t>
            </a:r>
            <a:r>
              <a:rPr lang="nl-NL" sz="1200" dirty="0" err="1">
                <a:solidFill>
                  <a:srgbClr val="222222"/>
                </a:solidFill>
                <a:latin typeface="Calibri" panose="020F0502020204030204" pitchFamily="34" charset="0"/>
              </a:rPr>
              <a:t>West-Voorne</a:t>
            </a:r>
            <a:r>
              <a:rPr lang="nl-NL" sz="1200" dirty="0">
                <a:solidFill>
                  <a:srgbClr val="222222"/>
                </a:solidFill>
                <a:latin typeface="Calibri" panose="020F0502020204030204" pitchFamily="34" charset="0"/>
              </a:rPr>
              <a:t>, Zuid-Holland </a:t>
            </a:r>
          </a:p>
          <a:p>
            <a:pPr>
              <a:lnSpc>
                <a:spcPct val="110000"/>
              </a:lnSpc>
            </a:pPr>
            <a:r>
              <a:rPr lang="nl-NL" sz="1200" u="sng" dirty="0">
                <a:solidFill>
                  <a:srgbClr val="0563C1"/>
                </a:solidFill>
                <a:latin typeface="Calibri" panose="020F0502020204030204" pitchFamily="34" charset="0"/>
                <a:hlinkClick r:id="rId19"/>
              </a:rPr>
              <a:t>Tegenwind Veenkoloniën</a:t>
            </a:r>
            <a:r>
              <a:rPr lang="nl-NL" sz="1200" dirty="0">
                <a:solidFill>
                  <a:srgbClr val="222222"/>
                </a:solidFill>
                <a:latin typeface="Calibri" panose="020F0502020204030204" pitchFamily="34" charset="0"/>
              </a:rPr>
              <a:t>, Veenkoloniën, Drenthe en Groningen </a:t>
            </a:r>
          </a:p>
          <a:p>
            <a:pPr>
              <a:lnSpc>
                <a:spcPct val="110000"/>
              </a:lnSpc>
            </a:pPr>
            <a:r>
              <a:rPr lang="nl-NL" sz="1200" u="sng" dirty="0">
                <a:solidFill>
                  <a:srgbClr val="0563C1"/>
                </a:solidFill>
                <a:latin typeface="Calibri" panose="020F0502020204030204" pitchFamily="34" charset="0"/>
                <a:hlinkClick r:id="rId20"/>
              </a:rPr>
              <a:t>Bewonersgroep Buren van </a:t>
            </a:r>
            <a:r>
              <a:rPr lang="nl-NL" sz="1200" u="sng" dirty="0" err="1">
                <a:solidFill>
                  <a:srgbClr val="0563C1"/>
                </a:solidFill>
                <a:latin typeface="Calibri" panose="020F0502020204030204" pitchFamily="34" charset="0"/>
                <a:hlinkClick r:id="rId20"/>
              </a:rPr>
              <a:t>Rijnenburg</a:t>
            </a:r>
            <a:r>
              <a:rPr lang="nl-NL" sz="1200" u="sng" dirty="0">
                <a:solidFill>
                  <a:srgbClr val="0563C1"/>
                </a:solidFill>
                <a:latin typeface="Calibri" panose="020F0502020204030204" pitchFamily="34" charset="0"/>
                <a:hlinkClick r:id="rId20"/>
              </a:rPr>
              <a:t> en </a:t>
            </a:r>
            <a:r>
              <a:rPr lang="nl-NL" sz="1200" u="sng" dirty="0" err="1">
                <a:solidFill>
                  <a:srgbClr val="0563C1"/>
                </a:solidFill>
                <a:latin typeface="Calibri" panose="020F0502020204030204" pitchFamily="34" charset="0"/>
                <a:hlinkClick r:id="rId20"/>
              </a:rPr>
              <a:t>Reijerscop</a:t>
            </a:r>
            <a:r>
              <a:rPr lang="nl-NL" sz="1200" dirty="0">
                <a:solidFill>
                  <a:srgbClr val="222222"/>
                </a:solidFill>
                <a:latin typeface="Calibri" panose="020F0502020204030204" pitchFamily="34" charset="0"/>
              </a:rPr>
              <a:t>, omgeving en stad Utrecht   </a:t>
            </a:r>
          </a:p>
          <a:p>
            <a:pPr>
              <a:lnSpc>
                <a:spcPct val="110000"/>
              </a:lnSpc>
            </a:pPr>
            <a:r>
              <a:rPr lang="nl-NL" sz="1200" u="sng" dirty="0">
                <a:solidFill>
                  <a:srgbClr val="0563C1"/>
                </a:solidFill>
                <a:latin typeface="Calibri" panose="020F0502020204030204" pitchFamily="34" charset="0"/>
                <a:hlinkClick r:id="rId21"/>
              </a:rPr>
              <a:t>Vereniging Tegenwind Weijerswold</a:t>
            </a:r>
            <a:r>
              <a:rPr lang="nl-NL" sz="1200" dirty="0">
                <a:solidFill>
                  <a:srgbClr val="222222"/>
                </a:solidFill>
                <a:latin typeface="Calibri" panose="020F0502020204030204" pitchFamily="34" charset="0"/>
              </a:rPr>
              <a:t>, Coevorden, Drenthe </a:t>
            </a:r>
          </a:p>
          <a:p>
            <a:pPr>
              <a:lnSpc>
                <a:spcPct val="110000"/>
              </a:lnSpc>
            </a:pPr>
            <a:r>
              <a:rPr lang="nl-NL" sz="1200" u="sng" dirty="0">
                <a:solidFill>
                  <a:srgbClr val="0563C1"/>
                </a:solidFill>
                <a:latin typeface="Calibri" panose="020F0502020204030204" pitchFamily="34" charset="0"/>
                <a:hlinkClick r:id="rId22"/>
              </a:rPr>
              <a:t>Vereniging Tegenwind </a:t>
            </a:r>
            <a:r>
              <a:rPr lang="nl-NL" sz="1200" u="sng" dirty="0" err="1">
                <a:solidFill>
                  <a:srgbClr val="0563C1"/>
                </a:solidFill>
                <a:latin typeface="Calibri" panose="020F0502020204030204" pitchFamily="34" charset="0"/>
                <a:hlinkClick r:id="rId22"/>
              </a:rPr>
              <a:t>Hunzedal</a:t>
            </a:r>
            <a:r>
              <a:rPr lang="nl-NL" sz="1200" dirty="0">
                <a:solidFill>
                  <a:srgbClr val="222222"/>
                </a:solidFill>
                <a:latin typeface="Calibri" panose="020F0502020204030204" pitchFamily="34" charset="0"/>
              </a:rPr>
              <a:t>, Aa en Hunze, Drenthe </a:t>
            </a:r>
          </a:p>
          <a:p>
            <a:pPr>
              <a:lnSpc>
                <a:spcPct val="110000"/>
              </a:lnSpc>
            </a:pPr>
            <a:r>
              <a:rPr lang="nl-NL" sz="1200" u="sng" dirty="0">
                <a:solidFill>
                  <a:srgbClr val="0563C1"/>
                </a:solidFill>
                <a:latin typeface="Calibri" panose="020F0502020204030204" pitchFamily="34" charset="0"/>
                <a:hlinkClick r:id="rId23"/>
              </a:rPr>
              <a:t>Vereniging Vrij Polderland</a:t>
            </a:r>
            <a:r>
              <a:rPr lang="nl-NL" sz="1200" dirty="0">
                <a:solidFill>
                  <a:srgbClr val="222222"/>
                </a:solidFill>
                <a:latin typeface="Calibri" panose="020F0502020204030204" pitchFamily="34" charset="0"/>
              </a:rPr>
              <a:t>, Soest, Utrecht </a:t>
            </a:r>
          </a:p>
          <a:p>
            <a:pPr>
              <a:lnSpc>
                <a:spcPct val="110000"/>
              </a:lnSpc>
            </a:pPr>
            <a:r>
              <a:rPr lang="nl-NL" sz="1200" u="sng" dirty="0">
                <a:solidFill>
                  <a:srgbClr val="0563C1"/>
                </a:solidFill>
                <a:latin typeface="Calibri" panose="020F0502020204030204" pitchFamily="34" charset="0"/>
                <a:hlinkClick r:id="rId24"/>
              </a:rPr>
              <a:t>3MO – </a:t>
            </a:r>
            <a:r>
              <a:rPr lang="nl-NL" sz="1200" u="sng" dirty="0" err="1">
                <a:solidFill>
                  <a:srgbClr val="0563C1"/>
                </a:solidFill>
                <a:latin typeface="Calibri" panose="020F0502020204030204" pitchFamily="34" charset="0"/>
                <a:hlinkClick r:id="rId24"/>
              </a:rPr>
              <a:t>MegaMolensMegaoverlast</a:t>
            </a:r>
            <a:r>
              <a:rPr lang="nl-NL" sz="1200" dirty="0">
                <a:solidFill>
                  <a:srgbClr val="222222"/>
                </a:solidFill>
                <a:latin typeface="Calibri" panose="020F0502020204030204" pitchFamily="34" charset="0"/>
              </a:rPr>
              <a:t>, Goeree-Overflakkee, Zuid-Holland </a:t>
            </a:r>
          </a:p>
          <a:p>
            <a:pPr>
              <a:lnSpc>
                <a:spcPct val="110000"/>
              </a:lnSpc>
            </a:pPr>
            <a:r>
              <a:rPr lang="nl-NL" sz="1200" u="sng" dirty="0">
                <a:solidFill>
                  <a:srgbClr val="0563C1"/>
                </a:solidFill>
                <a:latin typeface="Calibri" panose="020F0502020204030204" pitchFamily="34" charset="0"/>
                <a:hlinkClick r:id="rId25"/>
              </a:rPr>
              <a:t>Actiecomité Windpark Rietvelden NEE</a:t>
            </a:r>
            <a:r>
              <a:rPr lang="nl-NL" sz="1200" dirty="0">
                <a:solidFill>
                  <a:srgbClr val="222222"/>
                </a:solidFill>
                <a:latin typeface="Calibri" panose="020F0502020204030204" pitchFamily="34" charset="0"/>
              </a:rPr>
              <a:t>, 's-Hertogenbosch, Noord-Brabant </a:t>
            </a:r>
          </a:p>
          <a:p>
            <a:pPr>
              <a:lnSpc>
                <a:spcPct val="110000"/>
              </a:lnSpc>
            </a:pPr>
            <a:r>
              <a:rPr lang="nl-NL" sz="1200" dirty="0">
                <a:solidFill>
                  <a:srgbClr val="222222"/>
                </a:solidFill>
                <a:latin typeface="Calibri" panose="020F0502020204030204" pitchFamily="34" charset="0"/>
              </a:rPr>
              <a:t>Actiegroep Westenwind Tegenwind N34, Drenthe</a:t>
            </a:r>
          </a:p>
          <a:p>
            <a:pPr>
              <a:lnSpc>
                <a:spcPct val="110000"/>
              </a:lnSpc>
            </a:pPr>
            <a:r>
              <a:rPr lang="nl-NL" sz="1200" dirty="0">
                <a:solidFill>
                  <a:srgbClr val="222222"/>
                </a:solidFill>
                <a:latin typeface="Calibri" panose="020F0502020204030204" pitchFamily="34" charset="0"/>
              </a:rPr>
              <a:t>Bewonersgroep Uitbreiding Windpark Delfzijl Zuid, Groningen </a:t>
            </a:r>
          </a:p>
          <a:p>
            <a:pPr>
              <a:lnSpc>
                <a:spcPct val="110000"/>
              </a:lnSpc>
            </a:pPr>
            <a:r>
              <a:rPr lang="nl-NL" sz="1200" u="sng" dirty="0">
                <a:solidFill>
                  <a:srgbClr val="0563C1"/>
                </a:solidFill>
                <a:latin typeface="Calibri" panose="020F0502020204030204" pitchFamily="34" charset="0"/>
                <a:hlinkClick r:id="rId26"/>
              </a:rPr>
              <a:t>Bewonersgroep Windturbine Vlietzone</a:t>
            </a:r>
            <a:r>
              <a:rPr lang="nl-NL" sz="1200" dirty="0">
                <a:solidFill>
                  <a:srgbClr val="222222"/>
                </a:solidFill>
                <a:latin typeface="Calibri" panose="020F0502020204030204" pitchFamily="34" charset="0"/>
              </a:rPr>
              <a:t>, Leidschendam-Voorburg, Zuid-Holland </a:t>
            </a:r>
          </a:p>
          <a:p>
            <a:pPr>
              <a:lnSpc>
                <a:spcPct val="110000"/>
              </a:lnSpc>
            </a:pPr>
            <a:r>
              <a:rPr lang="nl-NL" sz="1200" u="sng" dirty="0">
                <a:solidFill>
                  <a:srgbClr val="0563C1"/>
                </a:solidFill>
                <a:latin typeface="Calibri" panose="020F0502020204030204" pitchFamily="34" charset="0"/>
                <a:hlinkClick r:id="rId27"/>
              </a:rPr>
              <a:t>Bewonersplatform Voor de Wind</a:t>
            </a:r>
            <a:r>
              <a:rPr lang="nl-NL" sz="1200" dirty="0">
                <a:solidFill>
                  <a:srgbClr val="222222"/>
                </a:solidFill>
                <a:latin typeface="Calibri" panose="020F0502020204030204" pitchFamily="34" charset="0"/>
              </a:rPr>
              <a:t>, West-Brabant, Noord-Brabant </a:t>
            </a:r>
          </a:p>
          <a:p>
            <a:pPr>
              <a:lnSpc>
                <a:spcPct val="110000"/>
              </a:lnSpc>
            </a:pPr>
            <a:r>
              <a:rPr lang="nl-NL" sz="1200" u="sng" dirty="0">
                <a:solidFill>
                  <a:srgbClr val="0563C1"/>
                </a:solidFill>
                <a:latin typeface="Calibri" panose="020F0502020204030204" pitchFamily="34" charset="0"/>
                <a:hlinkClick r:id="rId28"/>
              </a:rPr>
              <a:t>Comité tegen dreiging windmolens bij Akzo</a:t>
            </a:r>
            <a:r>
              <a:rPr lang="nl-NL" sz="1200" dirty="0">
                <a:solidFill>
                  <a:srgbClr val="222222"/>
                </a:solidFill>
                <a:latin typeface="Calibri" panose="020F0502020204030204" pitchFamily="34" charset="0"/>
              </a:rPr>
              <a:t>, Oegstgeest / Teylingen, Zuid-Holland </a:t>
            </a:r>
          </a:p>
          <a:p>
            <a:pPr>
              <a:lnSpc>
                <a:spcPct val="110000"/>
              </a:lnSpc>
            </a:pPr>
            <a:r>
              <a:rPr lang="nl-NL" sz="1200" u="sng" dirty="0">
                <a:solidFill>
                  <a:srgbClr val="0563C1"/>
                </a:solidFill>
                <a:latin typeface="Calibri" panose="020F0502020204030204" pitchFamily="34" charset="0"/>
                <a:hlinkClick r:id="rId29"/>
              </a:rPr>
              <a:t>Eefde Tegenwind</a:t>
            </a:r>
            <a:r>
              <a:rPr lang="nl-NL" sz="1200" dirty="0">
                <a:solidFill>
                  <a:srgbClr val="222222"/>
                </a:solidFill>
                <a:latin typeface="Calibri" panose="020F0502020204030204" pitchFamily="34" charset="0"/>
              </a:rPr>
              <a:t>, Lochem, Zutphen, Gelderland </a:t>
            </a:r>
          </a:p>
          <a:p>
            <a:pPr>
              <a:lnSpc>
                <a:spcPct val="110000"/>
              </a:lnSpc>
            </a:pPr>
            <a:r>
              <a:rPr lang="nl-NL" sz="1200" dirty="0">
                <a:solidFill>
                  <a:srgbClr val="555555"/>
                </a:solidFill>
                <a:latin typeface="Arial" panose="020B0604020202020204" pitchFamily="34" charset="0"/>
              </a:rPr>
              <a:t>Zon voor Wind, Emmen, Drenthe</a:t>
            </a:r>
            <a:endParaRPr lang="nl-NL" sz="1200" dirty="0">
              <a:solidFill>
                <a:srgbClr val="222222"/>
              </a:solidFill>
              <a:latin typeface="Calibri" panose="020F0502020204030204" pitchFamily="34" charset="0"/>
            </a:endParaRPr>
          </a:p>
          <a:p>
            <a:pPr>
              <a:lnSpc>
                <a:spcPct val="110000"/>
              </a:lnSpc>
            </a:pPr>
            <a:r>
              <a:rPr lang="nl-NL" sz="1200" dirty="0">
                <a:solidFill>
                  <a:srgbClr val="555555"/>
                </a:solidFill>
                <a:latin typeface="Arial" panose="020B0604020202020204" pitchFamily="34" charset="0"/>
              </a:rPr>
              <a:t>Zuidelijke dorpen van Delfzijl, Groningen </a:t>
            </a:r>
            <a:endParaRPr lang="nl-NL" sz="1200" dirty="0">
              <a:solidFill>
                <a:srgbClr val="222222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39715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81DE21CF-698C-4977-906C-0D24A2C2762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60" b="12152"/>
          <a:stretch/>
        </p:blipFill>
        <p:spPr>
          <a:xfrm>
            <a:off x="0" y="8"/>
            <a:ext cx="1440000" cy="358700"/>
          </a:xfrm>
          <a:prstGeom prst="rect">
            <a:avLst/>
          </a:prstGeom>
        </p:spPr>
      </p:pic>
      <p:graphicFrame>
        <p:nvGraphicFramePr>
          <p:cNvPr id="7" name="Tabel 6">
            <a:extLst>
              <a:ext uri="{FF2B5EF4-FFF2-40B4-BE49-F238E27FC236}">
                <a16:creationId xmlns:a16="http://schemas.microsoft.com/office/drawing/2014/main" id="{477674AE-EC7A-4E5F-9A20-D9992F0F0D38}"/>
              </a:ext>
            </a:extLst>
          </p:cNvPr>
          <p:cNvGraphicFramePr>
            <a:graphicFrameLocks noGrp="1"/>
          </p:cNvGraphicFramePr>
          <p:nvPr/>
        </p:nvGraphicFramePr>
        <p:xfrm>
          <a:off x="4464908" y="1034214"/>
          <a:ext cx="4666739" cy="520549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34253">
                  <a:extLst>
                    <a:ext uri="{9D8B030D-6E8A-4147-A177-3AD203B41FA5}">
                      <a16:colId xmlns:a16="http://schemas.microsoft.com/office/drawing/2014/main" val="3099953085"/>
                    </a:ext>
                  </a:extLst>
                </a:gridCol>
                <a:gridCol w="2832486">
                  <a:extLst>
                    <a:ext uri="{9D8B030D-6E8A-4147-A177-3AD203B41FA5}">
                      <a16:colId xmlns:a16="http://schemas.microsoft.com/office/drawing/2014/main" val="270058634"/>
                    </a:ext>
                  </a:extLst>
                </a:gridCol>
              </a:tblGrid>
              <a:tr h="378796">
                <a:tc>
                  <a:txBody>
                    <a:bodyPr/>
                    <a:lstStyle/>
                    <a:p>
                      <a:pPr algn="l" fontAlgn="t"/>
                      <a:r>
                        <a:rPr lang="nl-NL" sz="1200" b="1" u="none" strike="noStrike" dirty="0">
                          <a:effectLst/>
                        </a:rPr>
                        <a:t>Overlegtafel elektriciteit</a:t>
                      </a:r>
                      <a:endParaRPr lang="nl-NL" sz="1200" b="1" i="0" u="none" strike="noStrike" dirty="0">
                        <a:solidFill>
                          <a:srgbClr val="000000"/>
                        </a:solidFill>
                        <a:effectLst/>
                        <a:latin typeface="&amp;quot"/>
                      </a:endParaRPr>
                    </a:p>
                  </a:txBody>
                  <a:tcPr marL="78372" marR="6531" marT="653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200" b="1" u="none" strike="noStrike" dirty="0">
                          <a:effectLst/>
                        </a:rPr>
                        <a:t>Categorie deelnemer</a:t>
                      </a:r>
                      <a:endParaRPr lang="nl-NL" sz="1200" b="1" i="0" u="none" strike="noStrike" dirty="0">
                        <a:solidFill>
                          <a:srgbClr val="000000"/>
                        </a:solidFill>
                        <a:effectLst/>
                        <a:latin typeface="&amp;quot"/>
                      </a:endParaRPr>
                    </a:p>
                  </a:txBody>
                  <a:tcPr marL="78372" marR="6531" marT="6531" marB="0"/>
                </a:tc>
                <a:extLst>
                  <a:ext uri="{0D108BD9-81ED-4DB2-BD59-A6C34878D82A}">
                    <a16:rowId xmlns:a16="http://schemas.microsoft.com/office/drawing/2014/main" val="2390849707"/>
                  </a:ext>
                </a:extLst>
              </a:tr>
              <a:tr h="163274">
                <a:tc>
                  <a:txBody>
                    <a:bodyPr/>
                    <a:lstStyle/>
                    <a:p>
                      <a:pPr algn="l" fontAlgn="t"/>
                      <a:r>
                        <a:rPr lang="nl-NL" sz="1200" b="1" u="none" strike="noStrike">
                          <a:effectLst/>
                        </a:rPr>
                        <a:t>Eneco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&amp;quot"/>
                      </a:endParaRPr>
                    </a:p>
                  </a:txBody>
                  <a:tcPr marL="78372" marR="6531" marT="6531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200" b="1" u="none" strike="noStrike" dirty="0">
                          <a:effectLst/>
                        </a:rPr>
                        <a:t>Energiebedrijf SDE+ ontvanger</a:t>
                      </a:r>
                      <a:endParaRPr lang="nl-NL" sz="1200" b="1" i="0" u="none" strike="noStrike" dirty="0">
                        <a:solidFill>
                          <a:srgbClr val="000000"/>
                        </a:solidFill>
                        <a:effectLst/>
                        <a:latin typeface="&amp;quot"/>
                      </a:endParaRPr>
                    </a:p>
                  </a:txBody>
                  <a:tcPr marL="78372" marR="6531" marT="6531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6207421"/>
                  </a:ext>
                </a:extLst>
              </a:tr>
              <a:tr h="163274">
                <a:tc>
                  <a:txBody>
                    <a:bodyPr/>
                    <a:lstStyle/>
                    <a:p>
                      <a:pPr algn="l" fontAlgn="t"/>
                      <a:r>
                        <a:rPr lang="nl-NL" sz="1200" b="1" u="none" strike="noStrike">
                          <a:effectLst/>
                        </a:rPr>
                        <a:t>Energie Nederland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&amp;quot"/>
                      </a:endParaRPr>
                    </a:p>
                  </a:txBody>
                  <a:tcPr marL="78372" marR="6531" marT="6531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200" b="1" u="none" strike="noStrike" dirty="0">
                          <a:effectLst/>
                        </a:rPr>
                        <a:t>Energie sector met SDE+ ontvangers</a:t>
                      </a:r>
                      <a:endParaRPr lang="nl-NL" sz="1200" b="1" i="0" u="none" strike="noStrike" dirty="0">
                        <a:solidFill>
                          <a:srgbClr val="000000"/>
                        </a:solidFill>
                        <a:effectLst/>
                        <a:latin typeface="&amp;quot"/>
                      </a:endParaRPr>
                    </a:p>
                  </a:txBody>
                  <a:tcPr marL="78372" marR="6531" marT="6531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5032984"/>
                  </a:ext>
                </a:extLst>
              </a:tr>
              <a:tr h="163274">
                <a:tc>
                  <a:txBody>
                    <a:bodyPr/>
                    <a:lstStyle/>
                    <a:p>
                      <a:pPr algn="l" fontAlgn="t"/>
                      <a:r>
                        <a:rPr lang="nl-NL" sz="1200" b="1" u="none" strike="noStrike">
                          <a:effectLst/>
                        </a:rPr>
                        <a:t>ENGIE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&amp;quot"/>
                      </a:endParaRPr>
                    </a:p>
                  </a:txBody>
                  <a:tcPr marL="78372" marR="6531" marT="6531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200" b="1" u="none" strike="noStrike" dirty="0">
                          <a:effectLst/>
                        </a:rPr>
                        <a:t>Energiebedrijf SDE+ ontvanger</a:t>
                      </a:r>
                      <a:endParaRPr lang="nl-NL" sz="1200" b="1" i="0" u="none" strike="noStrike" dirty="0">
                        <a:solidFill>
                          <a:srgbClr val="000000"/>
                        </a:solidFill>
                        <a:effectLst/>
                        <a:latin typeface="&amp;quot"/>
                      </a:endParaRPr>
                    </a:p>
                  </a:txBody>
                  <a:tcPr marL="78372" marR="6531" marT="6531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5486086"/>
                  </a:ext>
                </a:extLst>
              </a:tr>
              <a:tr h="163274">
                <a:tc>
                  <a:txBody>
                    <a:bodyPr/>
                    <a:lstStyle/>
                    <a:p>
                      <a:pPr algn="l" fontAlgn="t"/>
                      <a:r>
                        <a:rPr lang="nl-NL" sz="1200" b="1" u="none" strike="noStrike">
                          <a:effectLst/>
                        </a:rPr>
                        <a:t>FME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&amp;quot"/>
                      </a:endParaRPr>
                    </a:p>
                  </a:txBody>
                  <a:tcPr marL="78372" marR="6531" marT="6531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200" b="1" u="none" strike="noStrike" dirty="0">
                          <a:effectLst/>
                        </a:rPr>
                        <a:t>Werkgevers</a:t>
                      </a:r>
                      <a:endParaRPr lang="nl-NL" sz="1200" b="1" i="0" u="none" strike="noStrike" dirty="0">
                        <a:solidFill>
                          <a:srgbClr val="000000"/>
                        </a:solidFill>
                        <a:effectLst/>
                        <a:latin typeface="&amp;quot"/>
                      </a:endParaRPr>
                    </a:p>
                  </a:txBody>
                  <a:tcPr marL="78372" marR="6531" marT="6531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5312872"/>
                  </a:ext>
                </a:extLst>
              </a:tr>
              <a:tr h="163274">
                <a:tc>
                  <a:txBody>
                    <a:bodyPr/>
                    <a:lstStyle/>
                    <a:p>
                      <a:pPr algn="l" fontAlgn="t"/>
                      <a:r>
                        <a:rPr lang="nl-NL" sz="1200" b="1" u="none" strike="noStrike">
                          <a:effectLst/>
                        </a:rPr>
                        <a:t>FNV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&amp;quot"/>
                      </a:endParaRPr>
                    </a:p>
                  </a:txBody>
                  <a:tcPr marL="78372" marR="6531" marT="6531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200" b="1" u="none" strike="noStrike" dirty="0">
                          <a:effectLst/>
                        </a:rPr>
                        <a:t>Werknemers</a:t>
                      </a:r>
                      <a:endParaRPr lang="nl-NL" sz="1200" b="1" i="0" u="none" strike="noStrike" dirty="0">
                        <a:solidFill>
                          <a:srgbClr val="000000"/>
                        </a:solidFill>
                        <a:effectLst/>
                        <a:latin typeface="&amp;quot"/>
                      </a:endParaRPr>
                    </a:p>
                  </a:txBody>
                  <a:tcPr marL="78372" marR="6531" marT="6531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3236734"/>
                  </a:ext>
                </a:extLst>
              </a:tr>
              <a:tr h="163274">
                <a:tc>
                  <a:txBody>
                    <a:bodyPr/>
                    <a:lstStyle/>
                    <a:p>
                      <a:pPr algn="l" fontAlgn="t"/>
                      <a:r>
                        <a:rPr lang="nl-NL" sz="1200" b="1" u="none" strike="noStrike">
                          <a:effectLst/>
                        </a:rPr>
                        <a:t>Gasunie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&amp;quot"/>
                      </a:endParaRPr>
                    </a:p>
                  </a:txBody>
                  <a:tcPr marL="78372" marR="6531" marT="6531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200" b="1" u="none" strike="noStrike" dirty="0">
                          <a:effectLst/>
                        </a:rPr>
                        <a:t>Energiebedrijf</a:t>
                      </a:r>
                      <a:endParaRPr lang="nl-NL" sz="1200" b="1" i="0" u="none" strike="noStrike" dirty="0">
                        <a:solidFill>
                          <a:srgbClr val="000000"/>
                        </a:solidFill>
                        <a:effectLst/>
                        <a:latin typeface="&amp;quot"/>
                      </a:endParaRPr>
                    </a:p>
                  </a:txBody>
                  <a:tcPr marL="78372" marR="6531" marT="6531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8265148"/>
                  </a:ext>
                </a:extLst>
              </a:tr>
              <a:tr h="163274">
                <a:tc>
                  <a:txBody>
                    <a:bodyPr/>
                    <a:lstStyle/>
                    <a:p>
                      <a:pPr algn="l" fontAlgn="t"/>
                      <a:r>
                        <a:rPr lang="nl-NL" sz="1200" b="1" u="none" strike="noStrike">
                          <a:effectLst/>
                        </a:rPr>
                        <a:t>Greenpeace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&amp;quot"/>
                      </a:endParaRPr>
                    </a:p>
                  </a:txBody>
                  <a:tcPr marL="78372" marR="6531" marT="6531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200" b="1" u="none" strike="noStrike" dirty="0">
                          <a:effectLst/>
                        </a:rPr>
                        <a:t>Milieu organisatie</a:t>
                      </a:r>
                      <a:endParaRPr lang="nl-NL" sz="1200" b="1" i="0" u="none" strike="noStrike" dirty="0">
                        <a:solidFill>
                          <a:srgbClr val="000000"/>
                        </a:solidFill>
                        <a:effectLst/>
                        <a:latin typeface="&amp;quot"/>
                      </a:endParaRPr>
                    </a:p>
                  </a:txBody>
                  <a:tcPr marL="78372" marR="6531" marT="6531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8301858"/>
                  </a:ext>
                </a:extLst>
              </a:tr>
              <a:tr h="163274">
                <a:tc>
                  <a:txBody>
                    <a:bodyPr/>
                    <a:lstStyle/>
                    <a:p>
                      <a:pPr algn="l" fontAlgn="t"/>
                      <a:r>
                        <a:rPr lang="nl-NL" sz="1200" b="1" u="none" strike="noStrike">
                          <a:effectLst/>
                        </a:rPr>
                        <a:t>Interprovinciaal Overleg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&amp;quot"/>
                      </a:endParaRPr>
                    </a:p>
                  </a:txBody>
                  <a:tcPr marL="78372" marR="6531" marT="6531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200" b="1" u="none" strike="noStrike" dirty="0">
                          <a:effectLst/>
                        </a:rPr>
                        <a:t>Overheid algemeen</a:t>
                      </a:r>
                      <a:endParaRPr lang="nl-NL" sz="1200" b="1" i="0" u="none" strike="noStrike" dirty="0">
                        <a:solidFill>
                          <a:srgbClr val="000000"/>
                        </a:solidFill>
                        <a:effectLst/>
                        <a:latin typeface="&amp;quot"/>
                      </a:endParaRPr>
                    </a:p>
                  </a:txBody>
                  <a:tcPr marL="78372" marR="6531" marT="6531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4361640"/>
                  </a:ext>
                </a:extLst>
              </a:tr>
              <a:tr h="163274">
                <a:tc>
                  <a:txBody>
                    <a:bodyPr/>
                    <a:lstStyle/>
                    <a:p>
                      <a:pPr algn="l" fontAlgn="t"/>
                      <a:r>
                        <a:rPr lang="nl-NL" sz="1200" b="1" u="none" strike="noStrike">
                          <a:effectLst/>
                        </a:rPr>
                        <a:t>Natuur en Milieufederaties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&amp;quot"/>
                      </a:endParaRPr>
                    </a:p>
                  </a:txBody>
                  <a:tcPr marL="78372" marR="6531" marT="6531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200" b="1" u="none" strike="noStrike" dirty="0">
                          <a:effectLst/>
                        </a:rPr>
                        <a:t>Milieu organisatie</a:t>
                      </a:r>
                      <a:endParaRPr lang="nl-NL" sz="1200" b="1" i="0" u="none" strike="noStrike" dirty="0">
                        <a:solidFill>
                          <a:srgbClr val="000000"/>
                        </a:solidFill>
                        <a:effectLst/>
                        <a:latin typeface="&amp;quot"/>
                      </a:endParaRPr>
                    </a:p>
                  </a:txBody>
                  <a:tcPr marL="78372" marR="6531" marT="6531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6740084"/>
                  </a:ext>
                </a:extLst>
              </a:tr>
              <a:tr h="163274">
                <a:tc>
                  <a:txBody>
                    <a:bodyPr/>
                    <a:lstStyle/>
                    <a:p>
                      <a:pPr algn="l" fontAlgn="t"/>
                      <a:r>
                        <a:rPr lang="nl-NL" sz="1200" b="1" u="none" strike="noStrike">
                          <a:effectLst/>
                        </a:rPr>
                        <a:t>Netbeheer Nederland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&amp;quot"/>
                      </a:endParaRPr>
                    </a:p>
                  </a:txBody>
                  <a:tcPr marL="78372" marR="6531" marT="6531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200" b="1" u="none" strike="noStrike" dirty="0">
                          <a:effectLst/>
                        </a:rPr>
                        <a:t>Overheid energie infrastructuur</a:t>
                      </a:r>
                      <a:endParaRPr lang="nl-NL" sz="1200" b="1" i="0" u="none" strike="noStrike" dirty="0">
                        <a:solidFill>
                          <a:srgbClr val="000000"/>
                        </a:solidFill>
                        <a:effectLst/>
                        <a:latin typeface="&amp;quot"/>
                      </a:endParaRPr>
                    </a:p>
                  </a:txBody>
                  <a:tcPr marL="78372" marR="6531" marT="6531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9430879"/>
                  </a:ext>
                </a:extLst>
              </a:tr>
              <a:tr h="163274">
                <a:tc>
                  <a:txBody>
                    <a:bodyPr/>
                    <a:lstStyle/>
                    <a:p>
                      <a:pPr algn="l" fontAlgn="t"/>
                      <a:r>
                        <a:rPr lang="nl-NL" sz="1200" b="1" u="none" strike="noStrike">
                          <a:effectLst/>
                        </a:rPr>
                        <a:t>Nuon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&amp;quot"/>
                      </a:endParaRPr>
                    </a:p>
                  </a:txBody>
                  <a:tcPr marL="78372" marR="6531" marT="6531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200" b="1" u="none" strike="noStrike" dirty="0">
                          <a:effectLst/>
                        </a:rPr>
                        <a:t>Energiebedrijf SDE+ ontvanger</a:t>
                      </a:r>
                      <a:endParaRPr lang="nl-NL" sz="1200" b="1" i="0" u="none" strike="noStrike" dirty="0">
                        <a:solidFill>
                          <a:srgbClr val="000000"/>
                        </a:solidFill>
                        <a:effectLst/>
                        <a:latin typeface="&amp;quot"/>
                      </a:endParaRPr>
                    </a:p>
                  </a:txBody>
                  <a:tcPr marL="78372" marR="6531" marT="6531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2576818"/>
                  </a:ext>
                </a:extLst>
              </a:tr>
              <a:tr h="169310">
                <a:tc>
                  <a:txBody>
                    <a:bodyPr/>
                    <a:lstStyle/>
                    <a:p>
                      <a:pPr algn="l" fontAlgn="t"/>
                      <a:r>
                        <a:rPr lang="nl-NL" sz="1200" b="1" u="none" strike="noStrike" dirty="0" err="1">
                          <a:effectLst/>
                        </a:rPr>
                        <a:t>Ned.Ver.Duurzame</a:t>
                      </a:r>
                      <a:r>
                        <a:rPr lang="nl-NL" sz="1200" b="1" u="none" strike="noStrike" dirty="0">
                          <a:effectLst/>
                        </a:rPr>
                        <a:t> Energie</a:t>
                      </a:r>
                      <a:endParaRPr lang="nl-NL" sz="1200" b="1" i="0" u="none" strike="noStrike" dirty="0">
                        <a:solidFill>
                          <a:srgbClr val="000000"/>
                        </a:solidFill>
                        <a:effectLst/>
                        <a:latin typeface="&amp;quot"/>
                      </a:endParaRPr>
                    </a:p>
                  </a:txBody>
                  <a:tcPr marL="78372" marR="6531" marT="6531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200" b="1" u="none" strike="noStrike" dirty="0">
                          <a:effectLst/>
                        </a:rPr>
                        <a:t>Energie sector met SDE+ ontvangers</a:t>
                      </a:r>
                      <a:endParaRPr lang="nl-NL" sz="1200" b="1" i="0" u="none" strike="noStrike" dirty="0">
                        <a:solidFill>
                          <a:srgbClr val="000000"/>
                        </a:solidFill>
                        <a:effectLst/>
                        <a:latin typeface="&amp;quot"/>
                      </a:endParaRPr>
                    </a:p>
                  </a:txBody>
                  <a:tcPr marL="78372" marR="6531" marT="6531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2291928"/>
                  </a:ext>
                </a:extLst>
              </a:tr>
              <a:tr h="163274">
                <a:tc>
                  <a:txBody>
                    <a:bodyPr/>
                    <a:lstStyle/>
                    <a:p>
                      <a:pPr algn="l" fontAlgn="t"/>
                      <a:r>
                        <a:rPr lang="nl-NL" sz="1200" b="1" u="none" strike="noStrike">
                          <a:effectLst/>
                        </a:rPr>
                        <a:t>ODE-decentraal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&amp;quot"/>
                      </a:endParaRPr>
                    </a:p>
                  </a:txBody>
                  <a:tcPr marL="78372" marR="6531" marT="6531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200" b="1" u="none" strike="noStrike" dirty="0">
                          <a:effectLst/>
                        </a:rPr>
                        <a:t>Energie coöperaties met SDE+ ontvangers </a:t>
                      </a:r>
                      <a:endParaRPr lang="nl-NL" sz="1200" b="1" i="0" u="none" strike="noStrike" dirty="0">
                        <a:solidFill>
                          <a:srgbClr val="000000"/>
                        </a:solidFill>
                        <a:effectLst/>
                        <a:latin typeface="&amp;quot"/>
                      </a:endParaRPr>
                    </a:p>
                  </a:txBody>
                  <a:tcPr marL="78372" marR="6531" marT="6531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4486753"/>
                  </a:ext>
                </a:extLst>
              </a:tr>
              <a:tr h="163274">
                <a:tc>
                  <a:txBody>
                    <a:bodyPr/>
                    <a:lstStyle/>
                    <a:p>
                      <a:pPr algn="l" fontAlgn="t"/>
                      <a:r>
                        <a:rPr lang="nl-NL" sz="1200" b="1" u="none" strike="noStrike">
                          <a:effectLst/>
                        </a:rPr>
                        <a:t>RWE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&amp;quot"/>
                      </a:endParaRPr>
                    </a:p>
                  </a:txBody>
                  <a:tcPr marL="78372" marR="6531" marT="6531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200" b="1" u="none" strike="noStrike" dirty="0">
                          <a:effectLst/>
                        </a:rPr>
                        <a:t>Energiebedrijf SDE+ ontvanger</a:t>
                      </a:r>
                      <a:endParaRPr lang="nl-NL" sz="1200" b="1" i="0" u="none" strike="noStrike" dirty="0">
                        <a:solidFill>
                          <a:srgbClr val="000000"/>
                        </a:solidFill>
                        <a:effectLst/>
                        <a:latin typeface="&amp;quot"/>
                      </a:endParaRPr>
                    </a:p>
                  </a:txBody>
                  <a:tcPr marL="78372" marR="6531" marT="6531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1941037"/>
                  </a:ext>
                </a:extLst>
              </a:tr>
              <a:tr h="163274">
                <a:tc>
                  <a:txBody>
                    <a:bodyPr/>
                    <a:lstStyle/>
                    <a:p>
                      <a:pPr algn="l" fontAlgn="t"/>
                      <a:r>
                        <a:rPr lang="nl-NL" sz="1200" b="1" u="none" strike="noStrike">
                          <a:effectLst/>
                        </a:rPr>
                        <a:t>Shell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&amp;quot"/>
                      </a:endParaRPr>
                    </a:p>
                  </a:txBody>
                  <a:tcPr marL="78372" marR="6531" marT="6531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200" b="1" u="none" strike="noStrike" dirty="0">
                          <a:effectLst/>
                        </a:rPr>
                        <a:t>Energiebedrijf overig</a:t>
                      </a:r>
                      <a:endParaRPr lang="nl-NL" sz="1200" b="1" i="0" u="none" strike="noStrike" dirty="0">
                        <a:solidFill>
                          <a:srgbClr val="000000"/>
                        </a:solidFill>
                        <a:effectLst/>
                        <a:latin typeface="&amp;quot"/>
                      </a:endParaRPr>
                    </a:p>
                  </a:txBody>
                  <a:tcPr marL="78372" marR="6531" marT="6531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5838386"/>
                  </a:ext>
                </a:extLst>
              </a:tr>
              <a:tr h="163274">
                <a:tc>
                  <a:txBody>
                    <a:bodyPr/>
                    <a:lstStyle/>
                    <a:p>
                      <a:pPr algn="l" fontAlgn="t"/>
                      <a:r>
                        <a:rPr lang="nl-NL" sz="1200" b="1" u="none" strike="noStrike">
                          <a:effectLst/>
                        </a:rPr>
                        <a:t>TenneT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&amp;quot"/>
                      </a:endParaRPr>
                    </a:p>
                  </a:txBody>
                  <a:tcPr marL="78372" marR="6531" marT="6531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200" b="1" u="none" strike="noStrike" dirty="0">
                          <a:effectLst/>
                        </a:rPr>
                        <a:t>Overheid energie infrastructuur</a:t>
                      </a:r>
                      <a:endParaRPr lang="nl-NL" sz="1200" b="1" i="0" u="none" strike="noStrike" dirty="0">
                        <a:solidFill>
                          <a:srgbClr val="000000"/>
                        </a:solidFill>
                        <a:effectLst/>
                        <a:latin typeface="&amp;quot"/>
                      </a:endParaRPr>
                    </a:p>
                  </a:txBody>
                  <a:tcPr marL="78372" marR="6531" marT="6531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0377942"/>
                  </a:ext>
                </a:extLst>
              </a:tr>
              <a:tr h="163274">
                <a:tc>
                  <a:txBody>
                    <a:bodyPr/>
                    <a:lstStyle/>
                    <a:p>
                      <a:pPr algn="l" fontAlgn="t"/>
                      <a:r>
                        <a:rPr lang="nl-NL" sz="1200" b="1" u="none" strike="noStrike">
                          <a:effectLst/>
                        </a:rPr>
                        <a:t>TNO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&amp;quot"/>
                      </a:endParaRPr>
                    </a:p>
                  </a:txBody>
                  <a:tcPr marL="78372" marR="6531" marT="6531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200" b="1" u="none" strike="noStrike" dirty="0">
                          <a:effectLst/>
                        </a:rPr>
                        <a:t>Onderzoek</a:t>
                      </a:r>
                      <a:endParaRPr lang="nl-NL" sz="1200" b="1" i="0" u="none" strike="noStrike" dirty="0">
                        <a:solidFill>
                          <a:srgbClr val="000000"/>
                        </a:solidFill>
                        <a:effectLst/>
                        <a:latin typeface="&amp;quot"/>
                      </a:endParaRPr>
                    </a:p>
                  </a:txBody>
                  <a:tcPr marL="78372" marR="6531" marT="6531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0119125"/>
                  </a:ext>
                </a:extLst>
              </a:tr>
              <a:tr h="163274">
                <a:tc>
                  <a:txBody>
                    <a:bodyPr/>
                    <a:lstStyle/>
                    <a:p>
                      <a:pPr algn="l" fontAlgn="t"/>
                      <a:r>
                        <a:rPr lang="nl-NL" sz="1200" b="1" u="none" strike="noStrike">
                          <a:effectLst/>
                        </a:rPr>
                        <a:t>TU Eindhoven en NERA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&amp;quot"/>
                      </a:endParaRPr>
                    </a:p>
                  </a:txBody>
                  <a:tcPr marL="78372" marR="6531" marT="6531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200" b="1" u="none" strike="noStrike" dirty="0">
                          <a:effectLst/>
                        </a:rPr>
                        <a:t>Onderzoek</a:t>
                      </a:r>
                      <a:endParaRPr lang="nl-NL" sz="1200" b="1" i="0" u="none" strike="noStrike" dirty="0">
                        <a:solidFill>
                          <a:srgbClr val="000000"/>
                        </a:solidFill>
                        <a:effectLst/>
                        <a:latin typeface="&amp;quot"/>
                      </a:endParaRPr>
                    </a:p>
                  </a:txBody>
                  <a:tcPr marL="78372" marR="6531" marT="6531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5698544"/>
                  </a:ext>
                </a:extLst>
              </a:tr>
              <a:tr h="163274">
                <a:tc>
                  <a:txBody>
                    <a:bodyPr/>
                    <a:lstStyle/>
                    <a:p>
                      <a:pPr algn="l" fontAlgn="t"/>
                      <a:r>
                        <a:rPr lang="nl-NL" sz="1200" b="1" u="none" strike="noStrike">
                          <a:effectLst/>
                        </a:rPr>
                        <a:t>Unie van Waterschappen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&amp;quot"/>
                      </a:endParaRPr>
                    </a:p>
                  </a:txBody>
                  <a:tcPr marL="78372" marR="6531" marT="6531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200" b="1" u="none" strike="noStrike" dirty="0">
                          <a:effectLst/>
                        </a:rPr>
                        <a:t>Overheid algemeen</a:t>
                      </a:r>
                      <a:endParaRPr lang="nl-NL" sz="1200" b="1" i="0" u="none" strike="noStrike" dirty="0">
                        <a:solidFill>
                          <a:srgbClr val="000000"/>
                        </a:solidFill>
                        <a:effectLst/>
                        <a:latin typeface="&amp;quot"/>
                      </a:endParaRPr>
                    </a:p>
                  </a:txBody>
                  <a:tcPr marL="78372" marR="6531" marT="6531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3259970"/>
                  </a:ext>
                </a:extLst>
              </a:tr>
              <a:tr h="163274">
                <a:tc>
                  <a:txBody>
                    <a:bodyPr/>
                    <a:lstStyle/>
                    <a:p>
                      <a:pPr algn="l" fontAlgn="t"/>
                      <a:r>
                        <a:rPr lang="nl-NL" sz="1200" b="1" u="none" strike="noStrike">
                          <a:effectLst/>
                        </a:rPr>
                        <a:t>Vandebron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&amp;quot"/>
                      </a:endParaRPr>
                    </a:p>
                  </a:txBody>
                  <a:tcPr marL="78372" marR="6531" marT="6531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200" b="1" u="none" strike="noStrike" dirty="0">
                          <a:effectLst/>
                        </a:rPr>
                        <a:t>Energiebedrijf SDE+ ontvanger</a:t>
                      </a:r>
                      <a:endParaRPr lang="nl-NL" sz="1200" b="1" i="0" u="none" strike="noStrike" dirty="0">
                        <a:solidFill>
                          <a:srgbClr val="000000"/>
                        </a:solidFill>
                        <a:effectLst/>
                        <a:latin typeface="&amp;quot"/>
                      </a:endParaRPr>
                    </a:p>
                  </a:txBody>
                  <a:tcPr marL="78372" marR="6531" marT="6531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2237511"/>
                  </a:ext>
                </a:extLst>
              </a:tr>
              <a:tr h="293894">
                <a:tc>
                  <a:txBody>
                    <a:bodyPr/>
                    <a:lstStyle/>
                    <a:p>
                      <a:pPr algn="l" fontAlgn="t"/>
                      <a:r>
                        <a:rPr lang="nl-NL" sz="1200" b="1" u="none" strike="noStrike" dirty="0">
                          <a:effectLst/>
                        </a:rPr>
                        <a:t>Ver. voor Energie, Milieu en Water</a:t>
                      </a:r>
                      <a:endParaRPr lang="nl-NL" sz="1200" b="1" i="0" u="none" strike="noStrike" dirty="0">
                        <a:solidFill>
                          <a:srgbClr val="000000"/>
                        </a:solidFill>
                        <a:effectLst/>
                        <a:latin typeface="&amp;quot"/>
                      </a:endParaRPr>
                    </a:p>
                  </a:txBody>
                  <a:tcPr marL="78372" marR="6531" marT="6531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200" b="1" u="none" strike="noStrike" dirty="0">
                          <a:effectLst/>
                        </a:rPr>
                        <a:t>Zakelijke gebruikers energie (werkgevers)</a:t>
                      </a:r>
                      <a:endParaRPr lang="nl-NL" sz="1200" b="1" i="0" u="none" strike="noStrike" dirty="0">
                        <a:solidFill>
                          <a:srgbClr val="000000"/>
                        </a:solidFill>
                        <a:effectLst/>
                        <a:latin typeface="&amp;quot"/>
                      </a:endParaRPr>
                    </a:p>
                  </a:txBody>
                  <a:tcPr marL="78372" marR="6531" marT="6531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7635408"/>
                  </a:ext>
                </a:extLst>
              </a:tr>
              <a:tr h="163274">
                <a:tc>
                  <a:txBody>
                    <a:bodyPr/>
                    <a:lstStyle/>
                    <a:p>
                      <a:pPr algn="l" fontAlgn="t"/>
                      <a:r>
                        <a:rPr lang="nl-NL" sz="1200" b="1" u="none" strike="noStrike" dirty="0">
                          <a:effectLst/>
                        </a:rPr>
                        <a:t>Vertegenwoordiger overheid</a:t>
                      </a:r>
                      <a:endParaRPr lang="nl-NL" sz="1200" b="1" i="0" u="none" strike="noStrike" dirty="0">
                        <a:solidFill>
                          <a:srgbClr val="000000"/>
                        </a:solidFill>
                        <a:effectLst/>
                        <a:latin typeface="&amp;quot"/>
                      </a:endParaRPr>
                    </a:p>
                  </a:txBody>
                  <a:tcPr marL="78372" marR="6531" marT="6531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200" b="1" u="none" strike="noStrike" dirty="0">
                          <a:effectLst/>
                        </a:rPr>
                        <a:t>Overheid algemeen</a:t>
                      </a:r>
                      <a:endParaRPr lang="nl-NL" sz="1200" b="1" i="0" u="none" strike="noStrike" dirty="0">
                        <a:solidFill>
                          <a:srgbClr val="000000"/>
                        </a:solidFill>
                        <a:effectLst/>
                        <a:latin typeface="&amp;quot"/>
                      </a:endParaRPr>
                    </a:p>
                  </a:txBody>
                  <a:tcPr marL="78372" marR="6531" marT="6531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7518667"/>
                  </a:ext>
                </a:extLst>
              </a:tr>
              <a:tr h="293894">
                <a:tc>
                  <a:txBody>
                    <a:bodyPr/>
                    <a:lstStyle/>
                    <a:p>
                      <a:pPr algn="l" fontAlgn="t"/>
                      <a:r>
                        <a:rPr lang="nl-NL" sz="1200" b="1" u="none" strike="noStrike" dirty="0">
                          <a:effectLst/>
                        </a:rPr>
                        <a:t>Ver. Ned. Gemeenten</a:t>
                      </a:r>
                      <a:endParaRPr lang="nl-NL" sz="1200" b="1" i="0" u="none" strike="noStrike" dirty="0">
                        <a:solidFill>
                          <a:srgbClr val="000000"/>
                        </a:solidFill>
                        <a:effectLst/>
                        <a:latin typeface="&amp;quot"/>
                      </a:endParaRPr>
                    </a:p>
                  </a:txBody>
                  <a:tcPr marL="78372" marR="6531" marT="6531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200" b="1" u="none" strike="noStrike" dirty="0">
                          <a:effectLst/>
                        </a:rPr>
                        <a:t>Overheid algemeen</a:t>
                      </a:r>
                      <a:endParaRPr lang="nl-NL" sz="1200" b="1" i="0" u="none" strike="noStrike" dirty="0">
                        <a:solidFill>
                          <a:srgbClr val="000000"/>
                        </a:solidFill>
                        <a:effectLst/>
                        <a:latin typeface="&amp;quot"/>
                      </a:endParaRPr>
                    </a:p>
                  </a:txBody>
                  <a:tcPr marL="78372" marR="6531" marT="6531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8493923"/>
                  </a:ext>
                </a:extLst>
              </a:tr>
            </a:tbl>
          </a:graphicData>
        </a:graphic>
      </p:graphicFrame>
      <p:graphicFrame>
        <p:nvGraphicFramePr>
          <p:cNvPr id="8" name="Tabel 7">
            <a:extLst>
              <a:ext uri="{FF2B5EF4-FFF2-40B4-BE49-F238E27FC236}">
                <a16:creationId xmlns:a16="http://schemas.microsoft.com/office/drawing/2014/main" id="{B96C8D32-A0B1-4F81-8312-2E91CFA71C49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72995" y="2378204"/>
          <a:ext cx="3777406" cy="32994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50100">
                  <a:extLst>
                    <a:ext uri="{9D8B030D-6E8A-4147-A177-3AD203B41FA5}">
                      <a16:colId xmlns:a16="http://schemas.microsoft.com/office/drawing/2014/main" val="2258907685"/>
                    </a:ext>
                  </a:extLst>
                </a:gridCol>
                <a:gridCol w="1737894">
                  <a:extLst>
                    <a:ext uri="{9D8B030D-6E8A-4147-A177-3AD203B41FA5}">
                      <a16:colId xmlns:a16="http://schemas.microsoft.com/office/drawing/2014/main" val="762930102"/>
                    </a:ext>
                  </a:extLst>
                </a:gridCol>
                <a:gridCol w="689412">
                  <a:extLst>
                    <a:ext uri="{9D8B030D-6E8A-4147-A177-3AD203B41FA5}">
                      <a16:colId xmlns:a16="http://schemas.microsoft.com/office/drawing/2014/main" val="1348331946"/>
                    </a:ext>
                  </a:extLst>
                </a:gridCol>
              </a:tblGrid>
              <a:tr h="441960">
                <a:tc>
                  <a:txBody>
                    <a:bodyPr/>
                    <a:lstStyle/>
                    <a:p>
                      <a:pPr algn="l" fontAlgn="t"/>
                      <a:r>
                        <a:rPr lang="nl-NL" sz="1400" b="1" u="none" strike="noStrike" dirty="0">
                          <a:effectLst/>
                        </a:rPr>
                        <a:t>Categorie deelnemer</a:t>
                      </a:r>
                      <a:endParaRPr lang="nl-NL" sz="1400" b="1" i="0" u="none" strike="noStrike" dirty="0">
                        <a:solidFill>
                          <a:srgbClr val="000000"/>
                        </a:solidFill>
                        <a:effectLst/>
                        <a:latin typeface="&amp;quot"/>
                      </a:endParaRPr>
                    </a:p>
                  </a:txBody>
                  <a:tcPr marR="7620" marT="7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400" b="1" u="none" strike="noStrike">
                          <a:effectLst/>
                        </a:rPr>
                        <a:t>Waarvan</a:t>
                      </a:r>
                      <a:endParaRPr lang="nl-NL" sz="1400" b="1" i="0" u="none" strike="noStrike">
                        <a:solidFill>
                          <a:srgbClr val="000000"/>
                        </a:solidFill>
                        <a:effectLst/>
                        <a:latin typeface="&amp;quot"/>
                      </a:endParaRPr>
                    </a:p>
                  </a:txBody>
                  <a:tcPr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l-NL" sz="1400" b="1" u="none" strike="noStrike" dirty="0">
                          <a:effectLst/>
                        </a:rPr>
                        <a:t>Aantal</a:t>
                      </a:r>
                      <a:endParaRPr lang="nl-NL" sz="1400" b="1" i="0" u="none" strike="noStrike" dirty="0">
                        <a:solidFill>
                          <a:srgbClr val="000000"/>
                        </a:solidFill>
                        <a:effectLst/>
                        <a:latin typeface="&amp;quot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33088487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nl-NL" sz="1400" b="1" u="none" strike="noStrike" dirty="0">
                          <a:effectLst/>
                        </a:rPr>
                        <a:t>Energiesector</a:t>
                      </a:r>
                      <a:endParaRPr lang="nl-NL" sz="1400" b="1" i="0" u="none" strike="noStrike" dirty="0">
                        <a:solidFill>
                          <a:srgbClr val="000000"/>
                        </a:solidFill>
                        <a:effectLst/>
                        <a:latin typeface="&amp;quot"/>
                      </a:endParaRPr>
                    </a:p>
                  </a:txBody>
                  <a:tcPr marR="7620" marT="762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400" b="1" u="none" strike="noStrike">
                          <a:effectLst/>
                        </a:rPr>
                        <a:t>SDE+ ontvangers</a:t>
                      </a:r>
                      <a:endParaRPr lang="nl-NL" sz="1400" b="1" i="0" u="none" strike="noStrike">
                        <a:solidFill>
                          <a:srgbClr val="000000"/>
                        </a:solidFill>
                        <a:effectLst/>
                        <a:latin typeface="&amp;quot"/>
                      </a:endParaRPr>
                    </a:p>
                  </a:txBody>
                  <a:tcPr marR="7620" marT="762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l-NL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8</a:t>
                      </a:r>
                      <a:endParaRPr lang="nl-NL" sz="1400" b="1" i="0" u="none" strike="noStrike" dirty="0">
                        <a:solidFill>
                          <a:srgbClr val="FF0000"/>
                        </a:solidFill>
                        <a:effectLst/>
                        <a:latin typeface="&amp;quot"/>
                      </a:endParaRPr>
                    </a:p>
                  </a:txBody>
                  <a:tcPr marL="7620" marR="7620" marT="762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350782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nl-NL" sz="1400" b="1" u="none" strike="noStrike">
                          <a:effectLst/>
                        </a:rPr>
                        <a:t>Energiesector</a:t>
                      </a:r>
                      <a:endParaRPr lang="nl-NL" sz="1400" b="1" i="0" u="none" strike="noStrike">
                        <a:solidFill>
                          <a:srgbClr val="000000"/>
                        </a:solidFill>
                        <a:effectLst/>
                        <a:latin typeface="&amp;quot"/>
                      </a:endParaRPr>
                    </a:p>
                  </a:txBody>
                  <a:tcPr marR="7620" marT="762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400" b="1" u="none" strike="noStrike">
                          <a:effectLst/>
                        </a:rPr>
                        <a:t>overig</a:t>
                      </a:r>
                      <a:endParaRPr lang="nl-NL" sz="1400" b="1" i="0" u="none" strike="noStrike">
                        <a:solidFill>
                          <a:srgbClr val="000000"/>
                        </a:solidFill>
                        <a:effectLst/>
                        <a:latin typeface="&amp;quot"/>
                      </a:endParaRPr>
                    </a:p>
                  </a:txBody>
                  <a:tcPr marR="7620" marT="762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l-NL" sz="1400" b="1" u="none" strike="noStrike" dirty="0">
                          <a:effectLst/>
                        </a:rPr>
                        <a:t>2</a:t>
                      </a:r>
                      <a:endParaRPr lang="nl-NL" sz="1400" b="1" i="0" u="none" strike="noStrike" dirty="0">
                        <a:solidFill>
                          <a:srgbClr val="000000"/>
                        </a:solidFill>
                        <a:effectLst/>
                        <a:latin typeface="&amp;quot"/>
                      </a:endParaRPr>
                    </a:p>
                  </a:txBody>
                  <a:tcPr marL="7620" marR="7620" marT="762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211884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nl-NL" sz="1400" b="1" u="none" strike="noStrike" dirty="0">
                          <a:effectLst/>
                        </a:rPr>
                        <a:t>Milieubeweging</a:t>
                      </a:r>
                      <a:endParaRPr lang="nl-NL" sz="1400" b="1" i="0" u="none" strike="noStrike" dirty="0">
                        <a:solidFill>
                          <a:srgbClr val="000000"/>
                        </a:solidFill>
                        <a:effectLst/>
                        <a:latin typeface="&amp;quot"/>
                      </a:endParaRPr>
                    </a:p>
                  </a:txBody>
                  <a:tcPr marR="7620" marT="762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400" b="1" u="none" strike="noStrike">
                          <a:effectLst/>
                        </a:rPr>
                        <a:t> </a:t>
                      </a:r>
                      <a:endParaRPr lang="nl-NL" sz="1400" b="1" i="0" u="none" strike="noStrike">
                        <a:solidFill>
                          <a:srgbClr val="000000"/>
                        </a:solidFill>
                        <a:effectLst/>
                        <a:latin typeface="&amp;quot"/>
                      </a:endParaRPr>
                    </a:p>
                  </a:txBody>
                  <a:tcPr marR="7620" marT="762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l-NL" sz="1400" b="1" u="none" strike="noStrike" dirty="0">
                          <a:effectLst/>
                        </a:rPr>
                        <a:t>2</a:t>
                      </a:r>
                      <a:endParaRPr lang="nl-NL" sz="1400" b="1" i="0" u="none" strike="noStrike" dirty="0">
                        <a:solidFill>
                          <a:srgbClr val="000000"/>
                        </a:solidFill>
                        <a:effectLst/>
                        <a:latin typeface="&amp;quot"/>
                      </a:endParaRPr>
                    </a:p>
                  </a:txBody>
                  <a:tcPr marL="7620" marR="7620" marT="762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635087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nl-NL" sz="1400" b="1" u="none" strike="noStrike">
                          <a:effectLst/>
                        </a:rPr>
                        <a:t>Overheid</a:t>
                      </a:r>
                      <a:endParaRPr lang="nl-NL" sz="1400" b="1" i="0" u="none" strike="noStrike">
                        <a:solidFill>
                          <a:srgbClr val="000000"/>
                        </a:solidFill>
                        <a:effectLst/>
                        <a:latin typeface="&amp;quot"/>
                      </a:endParaRPr>
                    </a:p>
                  </a:txBody>
                  <a:tcPr marR="7620" marT="762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400" b="1" u="none" strike="noStrike" dirty="0">
                          <a:effectLst/>
                        </a:rPr>
                        <a:t>energie infrastructuur</a:t>
                      </a:r>
                      <a:endParaRPr lang="nl-NL" sz="1400" b="1" i="0" u="none" strike="noStrike" dirty="0">
                        <a:solidFill>
                          <a:srgbClr val="000000"/>
                        </a:solidFill>
                        <a:effectLst/>
                        <a:latin typeface="&amp;quot"/>
                      </a:endParaRPr>
                    </a:p>
                  </a:txBody>
                  <a:tcPr marR="7620" marT="762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l-NL" sz="1400" b="1" u="none" strike="noStrike" dirty="0">
                          <a:effectLst/>
                        </a:rPr>
                        <a:t>2</a:t>
                      </a:r>
                      <a:endParaRPr lang="nl-NL" sz="1400" b="1" i="0" u="none" strike="noStrike" dirty="0">
                        <a:solidFill>
                          <a:srgbClr val="000000"/>
                        </a:solidFill>
                        <a:effectLst/>
                        <a:latin typeface="&amp;quot"/>
                      </a:endParaRPr>
                    </a:p>
                  </a:txBody>
                  <a:tcPr marL="7620" marR="7620" marT="762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136084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nl-NL" sz="1400" b="1" u="none" strike="noStrike" dirty="0">
                          <a:effectLst/>
                        </a:rPr>
                        <a:t>Overheid</a:t>
                      </a:r>
                      <a:endParaRPr lang="nl-NL" sz="1400" b="1" i="0" u="none" strike="noStrike" dirty="0">
                        <a:solidFill>
                          <a:srgbClr val="000000"/>
                        </a:solidFill>
                        <a:effectLst/>
                        <a:latin typeface="&amp;quot"/>
                      </a:endParaRPr>
                    </a:p>
                  </a:txBody>
                  <a:tcPr marR="7620" marT="762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400" b="1" u="none" strike="noStrike" dirty="0">
                          <a:effectLst/>
                        </a:rPr>
                        <a:t>Algemeen</a:t>
                      </a:r>
                      <a:endParaRPr lang="nl-NL" sz="1400" b="1" i="0" u="none" strike="noStrike" dirty="0">
                        <a:solidFill>
                          <a:srgbClr val="000000"/>
                        </a:solidFill>
                        <a:effectLst/>
                        <a:latin typeface="&amp;quot"/>
                      </a:endParaRPr>
                    </a:p>
                  </a:txBody>
                  <a:tcPr marR="7620" marT="762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l-NL" sz="1400" b="1" u="none" strike="noStrike" dirty="0">
                          <a:effectLst/>
                        </a:rPr>
                        <a:t>4</a:t>
                      </a:r>
                      <a:endParaRPr lang="nl-NL" sz="1400" b="1" i="0" u="none" strike="noStrike" dirty="0">
                        <a:solidFill>
                          <a:srgbClr val="000000"/>
                        </a:solidFill>
                        <a:effectLst/>
                        <a:latin typeface="&amp;quot"/>
                      </a:endParaRPr>
                    </a:p>
                  </a:txBody>
                  <a:tcPr marL="7620" marR="7620" marT="762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957644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nl-NL" sz="1400" b="1" u="none" strike="noStrike">
                          <a:effectLst/>
                        </a:rPr>
                        <a:t>Onderzoek</a:t>
                      </a:r>
                      <a:endParaRPr lang="nl-NL" sz="1400" b="1" i="0" u="none" strike="noStrike">
                        <a:solidFill>
                          <a:srgbClr val="000000"/>
                        </a:solidFill>
                        <a:effectLst/>
                        <a:latin typeface="&amp;quot"/>
                      </a:endParaRPr>
                    </a:p>
                  </a:txBody>
                  <a:tcPr marR="7620" marT="762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400" b="1" u="none" strike="noStrike">
                          <a:effectLst/>
                        </a:rPr>
                        <a:t> </a:t>
                      </a:r>
                      <a:endParaRPr lang="nl-NL" sz="1400" b="1" i="0" u="none" strike="noStrike">
                        <a:solidFill>
                          <a:srgbClr val="000000"/>
                        </a:solidFill>
                        <a:effectLst/>
                        <a:latin typeface="&amp;quot"/>
                      </a:endParaRPr>
                    </a:p>
                  </a:txBody>
                  <a:tcPr marR="7620" marT="762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l-NL" sz="1400" b="1" u="none" strike="noStrike" dirty="0">
                          <a:effectLst/>
                        </a:rPr>
                        <a:t>2</a:t>
                      </a:r>
                      <a:endParaRPr lang="nl-NL" sz="1400" b="1" i="0" u="none" strike="noStrike" dirty="0">
                        <a:solidFill>
                          <a:srgbClr val="000000"/>
                        </a:solidFill>
                        <a:effectLst/>
                        <a:latin typeface="&amp;quot"/>
                      </a:endParaRPr>
                    </a:p>
                  </a:txBody>
                  <a:tcPr marL="7620" marR="7620" marT="762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455613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nl-NL" sz="1400" b="1" u="none" strike="noStrike">
                          <a:effectLst/>
                        </a:rPr>
                        <a:t>Werkgevers</a:t>
                      </a:r>
                      <a:endParaRPr lang="nl-NL" sz="1400" b="1" i="0" u="none" strike="noStrike">
                        <a:solidFill>
                          <a:srgbClr val="000000"/>
                        </a:solidFill>
                        <a:effectLst/>
                        <a:latin typeface="&amp;quot"/>
                      </a:endParaRPr>
                    </a:p>
                  </a:txBody>
                  <a:tcPr marR="7620" marT="762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400" b="1" u="none" strike="noStrike">
                          <a:effectLst/>
                        </a:rPr>
                        <a:t> </a:t>
                      </a:r>
                      <a:endParaRPr lang="nl-NL" sz="1400" b="1" i="0" u="none" strike="noStrike">
                        <a:solidFill>
                          <a:srgbClr val="000000"/>
                        </a:solidFill>
                        <a:effectLst/>
                        <a:latin typeface="&amp;quot"/>
                      </a:endParaRPr>
                    </a:p>
                  </a:txBody>
                  <a:tcPr marR="7620" marT="762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l-NL" sz="1400" b="1" u="none" strike="noStrike" dirty="0">
                          <a:effectLst/>
                        </a:rPr>
                        <a:t>2</a:t>
                      </a:r>
                      <a:endParaRPr lang="nl-NL" sz="1400" b="1" i="0" u="none" strike="noStrike" dirty="0">
                        <a:solidFill>
                          <a:srgbClr val="000000"/>
                        </a:solidFill>
                        <a:effectLst/>
                        <a:latin typeface="&amp;quot"/>
                      </a:endParaRPr>
                    </a:p>
                  </a:txBody>
                  <a:tcPr marL="7620" marR="7620" marT="762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091609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nl-NL" sz="1400" b="1" u="none" strike="noStrike">
                          <a:effectLst/>
                        </a:rPr>
                        <a:t>Werknemers</a:t>
                      </a:r>
                      <a:endParaRPr lang="nl-NL" sz="1400" b="1" i="0" u="none" strike="noStrike">
                        <a:solidFill>
                          <a:srgbClr val="000000"/>
                        </a:solidFill>
                        <a:effectLst/>
                        <a:latin typeface="&amp;quot"/>
                      </a:endParaRPr>
                    </a:p>
                  </a:txBody>
                  <a:tcPr marR="7620" marT="762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400" b="1" u="none" strike="noStrike">
                          <a:effectLst/>
                        </a:rPr>
                        <a:t>SDE+ betalers</a:t>
                      </a:r>
                      <a:endParaRPr lang="nl-NL" sz="1400" b="1" i="0" u="none" strike="noStrike">
                        <a:solidFill>
                          <a:srgbClr val="000000"/>
                        </a:solidFill>
                        <a:effectLst/>
                        <a:latin typeface="&amp;quot"/>
                      </a:endParaRPr>
                    </a:p>
                  </a:txBody>
                  <a:tcPr marR="7620" marT="762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l-NL" sz="1400" b="1" u="none" strike="noStrike" dirty="0">
                          <a:effectLst/>
                        </a:rPr>
                        <a:t>1</a:t>
                      </a:r>
                      <a:endParaRPr lang="nl-NL" sz="1400" b="1" i="0" u="none" strike="noStrike" dirty="0">
                        <a:solidFill>
                          <a:srgbClr val="000000"/>
                        </a:solidFill>
                        <a:effectLst/>
                        <a:latin typeface="&amp;quot"/>
                      </a:endParaRPr>
                    </a:p>
                  </a:txBody>
                  <a:tcPr marL="7620" marR="7620" marT="762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62797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nl-NL" sz="1400" b="1" u="none" strike="noStrike">
                          <a:effectLst/>
                        </a:rPr>
                        <a:t>Totaal</a:t>
                      </a:r>
                      <a:endParaRPr lang="nl-NL" sz="1400" b="1" i="0" u="none" strike="noStrike">
                        <a:solidFill>
                          <a:srgbClr val="000000"/>
                        </a:solidFill>
                        <a:effectLst/>
                        <a:latin typeface="&amp;quot"/>
                      </a:endParaRPr>
                    </a:p>
                  </a:txBody>
                  <a:tcPr marR="7620" marT="762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400" b="1" u="none" strike="noStrike">
                          <a:effectLst/>
                        </a:rPr>
                        <a:t> </a:t>
                      </a:r>
                      <a:endParaRPr lang="nl-NL" sz="1400" b="1" i="0" u="none" strike="noStrike">
                        <a:solidFill>
                          <a:srgbClr val="000000"/>
                        </a:solidFill>
                        <a:effectLst/>
                        <a:latin typeface="&amp;quot"/>
                      </a:endParaRPr>
                    </a:p>
                  </a:txBody>
                  <a:tcPr marR="7620" marT="762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l-NL" sz="1400" b="1" u="none" strike="noStrike" dirty="0">
                          <a:effectLst/>
                        </a:rPr>
                        <a:t>23</a:t>
                      </a:r>
                      <a:endParaRPr lang="nl-NL" sz="1400" b="1" i="0" u="none" strike="noStrike" dirty="0">
                        <a:solidFill>
                          <a:srgbClr val="000000"/>
                        </a:solidFill>
                        <a:effectLst/>
                        <a:latin typeface="&amp;quot"/>
                      </a:endParaRPr>
                    </a:p>
                  </a:txBody>
                  <a:tcPr marL="7620" marR="7620" marT="762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388195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nl-NL" sz="1400" u="none" strike="noStrike">
                          <a:effectLst/>
                        </a:rPr>
                        <a:t> 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400" u="none" strike="noStrike">
                          <a:effectLst/>
                        </a:rPr>
                        <a:t> 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400" u="none" strike="noStrike" dirty="0">
                          <a:effectLst/>
                        </a:rPr>
                        <a:t> </a:t>
                      </a:r>
                      <a:endParaRPr lang="nl-N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5722192"/>
                  </a:ext>
                </a:extLst>
              </a:tr>
              <a:tr h="190500">
                <a:tc gridSpan="3">
                  <a:txBody>
                    <a:bodyPr/>
                    <a:lstStyle/>
                    <a:p>
                      <a:pPr algn="l" fontAlgn="t"/>
                      <a:r>
                        <a:rPr lang="nl-NL" sz="1400" b="1" u="none" strike="noStrike" dirty="0" err="1">
                          <a:effectLst/>
                        </a:rPr>
                        <a:t>NederWind</a:t>
                      </a:r>
                      <a:r>
                        <a:rPr lang="nl-NL" sz="1400" b="1" u="none" strike="noStrike" dirty="0">
                          <a:effectLst/>
                        </a:rPr>
                        <a:t> mag niet aan tafel</a:t>
                      </a:r>
                      <a:endParaRPr lang="nl-NL" sz="1400" b="1" i="0" u="none" strike="noStrike" dirty="0">
                        <a:solidFill>
                          <a:srgbClr val="000000"/>
                        </a:solidFill>
                        <a:effectLst/>
                        <a:latin typeface="&amp;quot"/>
                      </a:endParaRPr>
                    </a:p>
                    <a:p>
                      <a:pPr algn="l" fontAlgn="b"/>
                      <a:r>
                        <a:rPr lang="nl-NL" sz="1400" b="1" u="none" strike="noStrike" dirty="0">
                          <a:effectLst/>
                        </a:rPr>
                        <a:t> </a:t>
                      </a:r>
                      <a:endParaRPr lang="nl-NL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b"/>
                      <a:r>
                        <a:rPr lang="nl-NL" sz="1400" b="1" u="none" strike="noStrike" dirty="0">
                          <a:effectLst/>
                        </a:rPr>
                        <a:t> </a:t>
                      </a:r>
                      <a:endParaRPr lang="nl-NL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R="7620" marT="7620" marB="0"/>
                </a:tc>
                <a:tc hMerge="1"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nl-N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940282853"/>
                  </a:ext>
                </a:extLst>
              </a:tr>
            </a:tbl>
          </a:graphicData>
        </a:graphic>
      </p:graphicFrame>
      <p:cxnSp>
        <p:nvCxnSpPr>
          <p:cNvPr id="10" name="Rechte verbindingslijn 9">
            <a:extLst>
              <a:ext uri="{FF2B5EF4-FFF2-40B4-BE49-F238E27FC236}">
                <a16:creationId xmlns:a16="http://schemas.microsoft.com/office/drawing/2014/main" id="{D9111185-5C7E-460D-ADC5-9196D95B6923}"/>
              </a:ext>
            </a:extLst>
          </p:cNvPr>
          <p:cNvCxnSpPr>
            <a:cxnSpLocks/>
          </p:cNvCxnSpPr>
          <p:nvPr/>
        </p:nvCxnSpPr>
        <p:spPr>
          <a:xfrm flipV="1">
            <a:off x="4085968" y="1034214"/>
            <a:ext cx="271848" cy="13135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F7C14D49-C44B-4D3E-960D-A0E9B1DBB07C}"/>
              </a:ext>
            </a:extLst>
          </p:cNvPr>
          <p:cNvCxnSpPr>
            <a:cxnSpLocks/>
          </p:cNvCxnSpPr>
          <p:nvPr/>
        </p:nvCxnSpPr>
        <p:spPr>
          <a:xfrm>
            <a:off x="4073967" y="5677664"/>
            <a:ext cx="390941" cy="4512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al 8">
            <a:extLst>
              <a:ext uri="{FF2B5EF4-FFF2-40B4-BE49-F238E27FC236}">
                <a16:creationId xmlns:a16="http://schemas.microsoft.com/office/drawing/2014/main" id="{84A638E8-1214-4B17-950F-5922626E10F3}"/>
              </a:ext>
            </a:extLst>
          </p:cNvPr>
          <p:cNvSpPr>
            <a:spLocks noChangeAspect="1"/>
          </p:cNvSpPr>
          <p:nvPr/>
        </p:nvSpPr>
        <p:spPr>
          <a:xfrm>
            <a:off x="3476361" y="2811776"/>
            <a:ext cx="252000" cy="252000"/>
          </a:xfrm>
          <a:prstGeom prst="ellipse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4CA4486D-1404-42C0-AEEB-0811158A7F19}"/>
              </a:ext>
            </a:extLst>
          </p:cNvPr>
          <p:cNvSpPr txBox="1"/>
          <p:nvPr/>
        </p:nvSpPr>
        <p:spPr>
          <a:xfrm>
            <a:off x="2471352" y="5012"/>
            <a:ext cx="45781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SUBSIDIE-LOBBY</a:t>
            </a:r>
          </a:p>
        </p:txBody>
      </p:sp>
      <p:sp>
        <p:nvSpPr>
          <p:cNvPr id="14" name="Tekstballon: ovaal 13">
            <a:extLst>
              <a:ext uri="{FF2B5EF4-FFF2-40B4-BE49-F238E27FC236}">
                <a16:creationId xmlns:a16="http://schemas.microsoft.com/office/drawing/2014/main" id="{A5EDE585-75C6-448C-97E0-66FD2ED9CF32}"/>
              </a:ext>
            </a:extLst>
          </p:cNvPr>
          <p:cNvSpPr/>
          <p:nvPr/>
        </p:nvSpPr>
        <p:spPr>
          <a:xfrm>
            <a:off x="172995" y="358708"/>
            <a:ext cx="2967369" cy="1830310"/>
          </a:xfrm>
          <a:prstGeom prst="wedgeEllipseCallout">
            <a:avLst>
              <a:gd name="adj1" fmla="val 62019"/>
              <a:gd name="adj2" fmla="val 8459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nl-NL" sz="1200" b="1" dirty="0"/>
              <a:t>De klimaattafel, met een </a:t>
            </a:r>
            <a:r>
              <a:rPr lang="nl-NL" sz="1200" b="1" dirty="0" err="1"/>
              <a:t>over-vertegenwoordiging</a:t>
            </a:r>
            <a:r>
              <a:rPr lang="nl-NL" sz="1200" b="1" dirty="0"/>
              <a:t> van de SDE+ ontvangers voor wind op land, adviseert de wind op land projecten uit het energieakkoord van 2013, en dus ook de oversubsidie,  ongemoeid te laten.</a:t>
            </a:r>
          </a:p>
        </p:txBody>
      </p:sp>
    </p:spTree>
    <p:extLst>
      <p:ext uri="{BB962C8B-B14F-4D97-AF65-F5344CB8AC3E}">
        <p14:creationId xmlns:p14="http://schemas.microsoft.com/office/powerpoint/2010/main" val="2274727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B17A63BE-4941-4223-B30D-5DF5CCF0E5D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60" b="12152"/>
          <a:stretch/>
        </p:blipFill>
        <p:spPr>
          <a:xfrm>
            <a:off x="0" y="8"/>
            <a:ext cx="1440000" cy="358700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CDA747ED-CEC6-4D1A-AD42-E4AE5E6D46B1}"/>
              </a:ext>
            </a:extLst>
          </p:cNvPr>
          <p:cNvSpPr txBox="1"/>
          <p:nvPr/>
        </p:nvSpPr>
        <p:spPr>
          <a:xfrm>
            <a:off x="8237" y="716690"/>
            <a:ext cx="20182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Onderwerpen</a:t>
            </a:r>
          </a:p>
        </p:txBody>
      </p:sp>
      <p:sp>
        <p:nvSpPr>
          <p:cNvPr id="7" name="Tijdelijke aanduiding voor inhoud 2">
            <a:extLst>
              <a:ext uri="{FF2B5EF4-FFF2-40B4-BE49-F238E27FC236}">
                <a16:creationId xmlns:a16="http://schemas.microsoft.com/office/drawing/2014/main" id="{A6B732DB-786D-4F1A-8317-E1E94C38A7FC}"/>
              </a:ext>
            </a:extLst>
          </p:cNvPr>
          <p:cNvSpPr txBox="1">
            <a:spLocks/>
          </p:cNvSpPr>
          <p:nvPr/>
        </p:nvSpPr>
        <p:spPr>
          <a:xfrm>
            <a:off x="189470" y="1416908"/>
            <a:ext cx="8839200" cy="363288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4000" dirty="0"/>
              <a:t>Besparing door:</a:t>
            </a:r>
          </a:p>
          <a:p>
            <a:pPr lvl="1"/>
            <a:r>
              <a:rPr lang="nl-NL" sz="3600" dirty="0"/>
              <a:t> verhuizing windmolens van land naar zee</a:t>
            </a:r>
          </a:p>
          <a:p>
            <a:pPr lvl="1"/>
            <a:r>
              <a:rPr lang="nl-NL" sz="3600" dirty="0"/>
              <a:t> vermeden oversubsidiëring</a:t>
            </a:r>
          </a:p>
          <a:p>
            <a:r>
              <a:rPr lang="nl-NL" sz="4000" dirty="0"/>
              <a:t>Scenario’s – CO2-reductie van 3,1 Mton</a:t>
            </a:r>
          </a:p>
        </p:txBody>
      </p:sp>
    </p:spTree>
    <p:extLst>
      <p:ext uri="{BB962C8B-B14F-4D97-AF65-F5344CB8AC3E}">
        <p14:creationId xmlns:p14="http://schemas.microsoft.com/office/powerpoint/2010/main" val="18194939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Afbeelding 17">
            <a:extLst>
              <a:ext uri="{FF2B5EF4-FFF2-40B4-BE49-F238E27FC236}">
                <a16:creationId xmlns:a16="http://schemas.microsoft.com/office/drawing/2014/main" id="{A28FA4A3-FE2F-4E6E-9D9D-2D99411BFCC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8270" y="0"/>
            <a:ext cx="5147459" cy="6858000"/>
          </a:xfrm>
          <a:prstGeom prst="rect">
            <a:avLst/>
          </a:prstGeom>
        </p:spPr>
      </p:pic>
      <p:pic>
        <p:nvPicPr>
          <p:cNvPr id="19" name="Afbeelding 18">
            <a:extLst>
              <a:ext uri="{FF2B5EF4-FFF2-40B4-BE49-F238E27FC236}">
                <a16:creationId xmlns:a16="http://schemas.microsoft.com/office/drawing/2014/main" id="{381CD0AB-3BC5-4E88-AB33-FDD0243BC37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60" b="12152"/>
          <a:stretch/>
        </p:blipFill>
        <p:spPr>
          <a:xfrm>
            <a:off x="0" y="8"/>
            <a:ext cx="1440000" cy="358700"/>
          </a:xfrm>
          <a:prstGeom prst="rect">
            <a:avLst/>
          </a:prstGeom>
        </p:spPr>
      </p:pic>
      <p:sp>
        <p:nvSpPr>
          <p:cNvPr id="20" name="Tekstvak 19">
            <a:extLst>
              <a:ext uri="{FF2B5EF4-FFF2-40B4-BE49-F238E27FC236}">
                <a16:creationId xmlns:a16="http://schemas.microsoft.com/office/drawing/2014/main" id="{F30BB406-D557-47CF-BD98-5C8A1057F4F6}"/>
              </a:ext>
            </a:extLst>
          </p:cNvPr>
          <p:cNvSpPr txBox="1"/>
          <p:nvPr/>
        </p:nvSpPr>
        <p:spPr>
          <a:xfrm>
            <a:off x="8237" y="716690"/>
            <a:ext cx="20182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Van land naar zee</a:t>
            </a:r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F43D7ECE-30B1-4DDF-9360-E28B4566DDE4}"/>
              </a:ext>
            </a:extLst>
          </p:cNvPr>
          <p:cNvSpPr txBox="1"/>
          <p:nvPr/>
        </p:nvSpPr>
        <p:spPr>
          <a:xfrm>
            <a:off x="12353" y="1190372"/>
            <a:ext cx="20182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>
                <a:solidFill>
                  <a:schemeClr val="tx2">
                    <a:lumMod val="75000"/>
                  </a:schemeClr>
                </a:solidFill>
              </a:rPr>
              <a:t>Windsnelheid op land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Aangewezen gebieden - Nationaal Energieakkoord 2013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8DBCD6"/>
              </a:clrFrom>
              <a:clrTo>
                <a:srgbClr val="8DBCD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57154" y="423443"/>
            <a:ext cx="4229691" cy="6011114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3F7555BE-2464-4DAC-8A0B-CFD105DE70A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60" b="12152"/>
          <a:stretch/>
        </p:blipFill>
        <p:spPr>
          <a:xfrm>
            <a:off x="0" y="8"/>
            <a:ext cx="1440000" cy="358700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CFE5E427-C504-49B8-A23F-EF86A69178E3}"/>
              </a:ext>
            </a:extLst>
          </p:cNvPr>
          <p:cNvSpPr txBox="1"/>
          <p:nvPr/>
        </p:nvSpPr>
        <p:spPr>
          <a:xfrm>
            <a:off x="8237" y="716690"/>
            <a:ext cx="20182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Van land naar zee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B2779CC2-E128-418C-9A61-834B8673FB3A}"/>
              </a:ext>
            </a:extLst>
          </p:cNvPr>
          <p:cNvSpPr txBox="1"/>
          <p:nvPr/>
        </p:nvSpPr>
        <p:spPr>
          <a:xfrm>
            <a:off x="12353" y="1190372"/>
            <a:ext cx="226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>
                <a:solidFill>
                  <a:schemeClr val="tx2">
                    <a:lumMod val="75000"/>
                  </a:schemeClr>
                </a:solidFill>
              </a:rPr>
              <a:t>Aangewezen gebieden voor windenergie op zee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ep 1">
            <a:extLst>
              <a:ext uri="{FF2B5EF4-FFF2-40B4-BE49-F238E27FC236}">
                <a16:creationId xmlns:a16="http://schemas.microsoft.com/office/drawing/2014/main" id="{DDF6D349-FC9A-4759-BB5B-6A5497A71128}"/>
              </a:ext>
            </a:extLst>
          </p:cNvPr>
          <p:cNvGrpSpPr/>
          <p:nvPr/>
        </p:nvGrpSpPr>
        <p:grpSpPr>
          <a:xfrm>
            <a:off x="0" y="1988840"/>
            <a:ext cx="9144000" cy="3453013"/>
            <a:chOff x="0" y="1988840"/>
            <a:chExt cx="9144000" cy="3453013"/>
          </a:xfrm>
        </p:grpSpPr>
        <p:pic>
          <p:nvPicPr>
            <p:cNvPr id="11" name="Afbeelding 10" descr="Tennet Offshore-wind-connection.jpg"/>
            <p:cNvPicPr>
              <a:picLocks noChangeAspect="1"/>
            </p:cNvPicPr>
            <p:nvPr/>
          </p:nvPicPr>
          <p:blipFill>
            <a:blip r:embed="rId2" cstate="print"/>
            <a:srcRect t="83317"/>
            <a:stretch>
              <a:fillRect/>
            </a:stretch>
          </p:blipFill>
          <p:spPr>
            <a:xfrm>
              <a:off x="0" y="4869160"/>
              <a:ext cx="9144000" cy="572693"/>
            </a:xfrm>
            <a:prstGeom prst="rect">
              <a:avLst/>
            </a:prstGeom>
          </p:spPr>
        </p:pic>
        <p:pic>
          <p:nvPicPr>
            <p:cNvPr id="4" name="Afbeelding 3" descr="Tennet Offshore-wind-connection.jpg"/>
            <p:cNvPicPr>
              <a:picLocks noChangeAspect="1"/>
            </p:cNvPicPr>
            <p:nvPr/>
          </p:nvPicPr>
          <p:blipFill rotWithShape="1">
            <a:blip r:embed="rId2" cstate="print"/>
            <a:srcRect t="8048"/>
            <a:stretch/>
          </p:blipFill>
          <p:spPr>
            <a:xfrm>
              <a:off x="0" y="1988840"/>
              <a:ext cx="9144000" cy="3156597"/>
            </a:xfrm>
            <a:prstGeom prst="rect">
              <a:avLst/>
            </a:prstGeom>
          </p:spPr>
        </p:pic>
        <p:cxnSp>
          <p:nvCxnSpPr>
            <p:cNvPr id="6" name="Rechte verbindingslijn 5"/>
            <p:cNvCxnSpPr/>
            <p:nvPr/>
          </p:nvCxnSpPr>
          <p:spPr>
            <a:xfrm>
              <a:off x="395536" y="4725144"/>
              <a:ext cx="2232248" cy="0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Rechte verbindingslijn 6"/>
            <p:cNvCxnSpPr/>
            <p:nvPr/>
          </p:nvCxnSpPr>
          <p:spPr>
            <a:xfrm>
              <a:off x="2555776" y="4725144"/>
              <a:ext cx="5760640" cy="0"/>
            </a:xfrm>
            <a:prstGeom prst="line">
              <a:avLst/>
            </a:prstGeom>
            <a:ln w="38100">
              <a:solidFill>
                <a:srgbClr val="00B05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kstvak 8"/>
            <p:cNvSpPr txBox="1"/>
            <p:nvPr/>
          </p:nvSpPr>
          <p:spPr>
            <a:xfrm>
              <a:off x="613769" y="4725144"/>
              <a:ext cx="186999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err="1">
                  <a:solidFill>
                    <a:schemeClr val="accent6">
                      <a:lumMod val="75000"/>
                    </a:schemeClr>
                  </a:solidFill>
                </a:rPr>
                <a:t>kosten</a:t>
              </a:r>
              <a:r>
                <a:rPr lang="en-US" b="1" dirty="0">
                  <a:solidFill>
                    <a:schemeClr val="accent6">
                      <a:lumMod val="75000"/>
                    </a:schemeClr>
                  </a:solidFill>
                </a:rPr>
                <a:t>  </a:t>
              </a:r>
              <a:r>
                <a:rPr lang="en-US" b="1" dirty="0" err="1">
                  <a:solidFill>
                    <a:schemeClr val="accent6">
                      <a:lumMod val="75000"/>
                    </a:schemeClr>
                  </a:solidFill>
                </a:rPr>
                <a:t>windpark</a:t>
              </a:r>
              <a:endParaRPr lang="en-US" b="1" dirty="0">
                <a:solidFill>
                  <a:schemeClr val="accent6">
                    <a:lumMod val="75000"/>
                  </a:schemeClr>
                </a:solidFill>
              </a:endParaRPr>
            </a:p>
            <a:p>
              <a:pPr algn="ctr"/>
              <a:r>
                <a:rPr lang="en-US" b="1" dirty="0" err="1">
                  <a:solidFill>
                    <a:schemeClr val="accent6">
                      <a:lumMod val="75000"/>
                    </a:schemeClr>
                  </a:solidFill>
                </a:rPr>
                <a:t>voor</a:t>
              </a:r>
              <a:r>
                <a:rPr lang="en-US" b="1" dirty="0">
                  <a:solidFill>
                    <a:schemeClr val="accent6">
                      <a:lumMod val="75000"/>
                    </a:schemeClr>
                  </a:solidFill>
                </a:rPr>
                <a:t> de </a:t>
              </a:r>
              <a:r>
                <a:rPr lang="en-US" b="1" dirty="0" err="1">
                  <a:solidFill>
                    <a:schemeClr val="accent6">
                      <a:lumMod val="75000"/>
                    </a:schemeClr>
                  </a:solidFill>
                </a:rPr>
                <a:t>bedrijven</a:t>
              </a:r>
              <a:endParaRPr lang="nl-NL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0" name="Tekstvak 9"/>
            <p:cNvSpPr txBox="1"/>
            <p:nvPr/>
          </p:nvSpPr>
          <p:spPr>
            <a:xfrm>
              <a:off x="3795485" y="4725144"/>
              <a:ext cx="352256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err="1">
                  <a:solidFill>
                    <a:srgbClr val="00B050"/>
                  </a:solidFill>
                </a:rPr>
                <a:t>kosten</a:t>
              </a:r>
              <a:r>
                <a:rPr lang="en-US" b="1" dirty="0">
                  <a:solidFill>
                    <a:srgbClr val="00B050"/>
                  </a:solidFill>
                </a:rPr>
                <a:t> </a:t>
              </a:r>
              <a:r>
                <a:rPr lang="en-US" b="1" dirty="0" err="1">
                  <a:solidFill>
                    <a:srgbClr val="00B050"/>
                  </a:solidFill>
                </a:rPr>
                <a:t>elektriciteitsnetwerk</a:t>
              </a:r>
              <a:r>
                <a:rPr lang="en-US" b="1" dirty="0">
                  <a:solidFill>
                    <a:srgbClr val="00B050"/>
                  </a:solidFill>
                </a:rPr>
                <a:t> op zee</a:t>
              </a:r>
            </a:p>
            <a:p>
              <a:pPr algn="ctr"/>
              <a:r>
                <a:rPr lang="en-US" b="1" dirty="0" err="1">
                  <a:solidFill>
                    <a:srgbClr val="00B050"/>
                  </a:solidFill>
                </a:rPr>
                <a:t>voor</a:t>
              </a:r>
              <a:r>
                <a:rPr lang="en-US" b="1" dirty="0">
                  <a:solidFill>
                    <a:srgbClr val="00B050"/>
                  </a:solidFill>
                </a:rPr>
                <a:t> de </a:t>
              </a:r>
              <a:r>
                <a:rPr lang="en-US" b="1" dirty="0" err="1">
                  <a:solidFill>
                    <a:srgbClr val="00B050"/>
                  </a:solidFill>
                </a:rPr>
                <a:t>overheid</a:t>
              </a:r>
              <a:r>
                <a:rPr lang="en-US" b="1" dirty="0">
                  <a:solidFill>
                    <a:srgbClr val="00B050"/>
                  </a:solidFill>
                </a:rPr>
                <a:t> via </a:t>
              </a:r>
              <a:r>
                <a:rPr lang="en-US" b="1" dirty="0" err="1">
                  <a:solidFill>
                    <a:srgbClr val="00B050"/>
                  </a:solidFill>
                </a:rPr>
                <a:t>TenneT</a:t>
              </a:r>
              <a:endParaRPr lang="nl-NL" b="1" dirty="0">
                <a:solidFill>
                  <a:srgbClr val="00B050"/>
                </a:solidFill>
              </a:endParaRPr>
            </a:p>
          </p:txBody>
        </p:sp>
      </p:grp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B690AAD8-DC92-4372-A59B-B1686FF2584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60" b="12152"/>
          <a:stretch/>
        </p:blipFill>
        <p:spPr>
          <a:xfrm>
            <a:off x="0" y="8"/>
            <a:ext cx="1440000" cy="358700"/>
          </a:xfrm>
          <a:prstGeom prst="rect">
            <a:avLst/>
          </a:prstGeom>
        </p:spPr>
      </p:pic>
      <p:sp>
        <p:nvSpPr>
          <p:cNvPr id="14" name="Tekstvak 13">
            <a:extLst>
              <a:ext uri="{FF2B5EF4-FFF2-40B4-BE49-F238E27FC236}">
                <a16:creationId xmlns:a16="http://schemas.microsoft.com/office/drawing/2014/main" id="{36990384-F41D-4057-819C-DC2C8A29F70C}"/>
              </a:ext>
            </a:extLst>
          </p:cNvPr>
          <p:cNvSpPr txBox="1"/>
          <p:nvPr/>
        </p:nvSpPr>
        <p:spPr>
          <a:xfrm>
            <a:off x="8237" y="716690"/>
            <a:ext cx="20182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Van land naar zee</a:t>
            </a: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72067AE9-25C6-4808-9844-B13E8CEBB97A}"/>
              </a:ext>
            </a:extLst>
          </p:cNvPr>
          <p:cNvSpPr txBox="1"/>
          <p:nvPr/>
        </p:nvSpPr>
        <p:spPr>
          <a:xfrm>
            <a:off x="12353" y="1190372"/>
            <a:ext cx="20182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>
                <a:solidFill>
                  <a:schemeClr val="tx2">
                    <a:lumMod val="75000"/>
                  </a:schemeClr>
                </a:solidFill>
              </a:rPr>
              <a:t>Netwerk op zee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06D50178-C717-4DC8-9732-496E90B5CA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6703" y="0"/>
            <a:ext cx="6274838" cy="6858000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7F1DA2F0-8444-4D0D-92DE-3CDEB6E7F43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60" b="12152"/>
          <a:stretch/>
        </p:blipFill>
        <p:spPr>
          <a:xfrm>
            <a:off x="0" y="8"/>
            <a:ext cx="1440000" cy="358700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624892D9-E052-4625-8FB3-02BDBE0DA4AB}"/>
              </a:ext>
            </a:extLst>
          </p:cNvPr>
          <p:cNvSpPr txBox="1"/>
          <p:nvPr/>
        </p:nvSpPr>
        <p:spPr>
          <a:xfrm>
            <a:off x="8237" y="716690"/>
            <a:ext cx="20182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Van land naar zee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225BF2A3-4968-4510-A8A6-3E91FAE87712}"/>
              </a:ext>
            </a:extLst>
          </p:cNvPr>
          <p:cNvSpPr txBox="1"/>
          <p:nvPr/>
        </p:nvSpPr>
        <p:spPr>
          <a:xfrm>
            <a:off x="12353" y="1190372"/>
            <a:ext cx="20182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>
                <a:solidFill>
                  <a:schemeClr val="tx2">
                    <a:lumMod val="75000"/>
                  </a:schemeClr>
                </a:solidFill>
              </a:rPr>
              <a:t>Kosten op land en zee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E7C6FFB3-3E89-43CE-8847-53E2848A31DB}"/>
              </a:ext>
            </a:extLst>
          </p:cNvPr>
          <p:cNvSpPr txBox="1"/>
          <p:nvPr/>
        </p:nvSpPr>
        <p:spPr>
          <a:xfrm>
            <a:off x="8231" y="2644355"/>
            <a:ext cx="2340000" cy="14465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1600" dirty="0">
                <a:solidFill>
                  <a:schemeClr val="tx2">
                    <a:lumMod val="75000"/>
                  </a:schemeClr>
                </a:solidFill>
              </a:rPr>
              <a:t>Opbrengsten verhuizing   windmolenplannen van land naar zee:</a:t>
            </a:r>
          </a:p>
          <a:p>
            <a:endParaRPr lang="nl-NL" sz="16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nl-NL" sz="2400" dirty="0">
                <a:solidFill>
                  <a:schemeClr val="tx2">
                    <a:lumMod val="75000"/>
                  </a:schemeClr>
                </a:solidFill>
              </a:rPr>
              <a:t>1,1 miljard euro</a:t>
            </a:r>
          </a:p>
        </p:txBody>
      </p:sp>
    </p:spTree>
    <p:extLst>
      <p:ext uri="{BB962C8B-B14F-4D97-AF65-F5344CB8AC3E}">
        <p14:creationId xmlns:p14="http://schemas.microsoft.com/office/powerpoint/2010/main" val="13723499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4856E574-4D3C-49BC-8A41-EE9FB2592FB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64"/>
          <a:stretch/>
        </p:blipFill>
        <p:spPr>
          <a:xfrm>
            <a:off x="1458106" y="1177043"/>
            <a:ext cx="7669423" cy="5713352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C6ACF678-9C13-4D72-A9C4-D147D024576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60" b="12152"/>
          <a:stretch/>
        </p:blipFill>
        <p:spPr>
          <a:xfrm>
            <a:off x="0" y="8"/>
            <a:ext cx="1440000" cy="358700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33B050FC-8701-4F0D-ADD5-F14FBD53C491}"/>
              </a:ext>
            </a:extLst>
          </p:cNvPr>
          <p:cNvSpPr txBox="1"/>
          <p:nvPr/>
        </p:nvSpPr>
        <p:spPr>
          <a:xfrm>
            <a:off x="8237" y="716690"/>
            <a:ext cx="20182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Oversubsidiëring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BBFB5034-6C2A-494D-A4FB-3F2C1A3CA9BE}"/>
              </a:ext>
            </a:extLst>
          </p:cNvPr>
          <p:cNvSpPr txBox="1"/>
          <p:nvPr/>
        </p:nvSpPr>
        <p:spPr>
          <a:xfrm>
            <a:off x="12353" y="1190372"/>
            <a:ext cx="20882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>
                <a:solidFill>
                  <a:schemeClr val="tx2">
                    <a:lumMod val="75000"/>
                  </a:schemeClr>
                </a:solidFill>
              </a:rPr>
              <a:t>Subsidies wind op land onnodig hoog door vertragingseffect</a:t>
            </a:r>
          </a:p>
        </p:txBody>
      </p:sp>
    </p:spTree>
    <p:extLst>
      <p:ext uri="{BB962C8B-B14F-4D97-AF65-F5344CB8AC3E}">
        <p14:creationId xmlns:p14="http://schemas.microsoft.com/office/powerpoint/2010/main" val="16918806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7F1DA2F0-8444-4D0D-92DE-3CDEB6E7F43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60" b="12152"/>
          <a:stretch/>
        </p:blipFill>
        <p:spPr>
          <a:xfrm>
            <a:off x="0" y="8"/>
            <a:ext cx="1440000" cy="358700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624892D9-E052-4625-8FB3-02BDBE0DA4AB}"/>
              </a:ext>
            </a:extLst>
          </p:cNvPr>
          <p:cNvSpPr txBox="1"/>
          <p:nvPr/>
        </p:nvSpPr>
        <p:spPr>
          <a:xfrm>
            <a:off x="8237" y="716690"/>
            <a:ext cx="20182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Van land naar zee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225BF2A3-4968-4510-A8A6-3E91FAE87712}"/>
              </a:ext>
            </a:extLst>
          </p:cNvPr>
          <p:cNvSpPr txBox="1"/>
          <p:nvPr/>
        </p:nvSpPr>
        <p:spPr>
          <a:xfrm>
            <a:off x="12353" y="1190372"/>
            <a:ext cx="20182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>
                <a:solidFill>
                  <a:schemeClr val="tx2">
                    <a:lumMod val="75000"/>
                  </a:schemeClr>
                </a:solidFill>
              </a:rPr>
              <a:t>Kosten op land en zee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E7C6FFB3-3E89-43CE-8847-53E2848A31DB}"/>
              </a:ext>
            </a:extLst>
          </p:cNvPr>
          <p:cNvSpPr txBox="1"/>
          <p:nvPr/>
        </p:nvSpPr>
        <p:spPr>
          <a:xfrm>
            <a:off x="8231" y="1977077"/>
            <a:ext cx="2340000" cy="12003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1600" dirty="0">
                <a:solidFill>
                  <a:schemeClr val="tx2">
                    <a:lumMod val="75000"/>
                  </a:schemeClr>
                </a:solidFill>
              </a:rPr>
              <a:t>Oversubsidie plaatsen  windmolens op land:</a:t>
            </a:r>
          </a:p>
          <a:p>
            <a:endParaRPr lang="nl-NL" sz="16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nl-NL" sz="2400" dirty="0">
                <a:solidFill>
                  <a:schemeClr val="tx2">
                    <a:lumMod val="75000"/>
                  </a:schemeClr>
                </a:solidFill>
              </a:rPr>
              <a:t>1,0 miljard euro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E3BB02BC-FC09-4923-A212-6282FCF4ED17}"/>
              </a:ext>
            </a:extLst>
          </p:cNvPr>
          <p:cNvSpPr txBox="1"/>
          <p:nvPr/>
        </p:nvSpPr>
        <p:spPr>
          <a:xfrm>
            <a:off x="9061" y="5008603"/>
            <a:ext cx="2340000" cy="169277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1600" dirty="0">
                <a:solidFill>
                  <a:schemeClr val="tx2">
                    <a:lumMod val="75000"/>
                  </a:schemeClr>
                </a:solidFill>
              </a:rPr>
              <a:t>Totale opbrengsten verhuizing   windmolen-plannen van land naar zee:</a:t>
            </a:r>
          </a:p>
          <a:p>
            <a:endParaRPr lang="nl-NL" sz="16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nl-NL" sz="2400" dirty="0">
                <a:solidFill>
                  <a:schemeClr val="tx2">
                    <a:lumMod val="75000"/>
                  </a:schemeClr>
                </a:solidFill>
              </a:rPr>
              <a:t>2,1 miljard euro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13857B28-090A-4BCF-A4F3-1150B9BBE337}"/>
              </a:ext>
            </a:extLst>
          </p:cNvPr>
          <p:cNvSpPr txBox="1"/>
          <p:nvPr/>
        </p:nvSpPr>
        <p:spPr>
          <a:xfrm>
            <a:off x="8231" y="3361032"/>
            <a:ext cx="2340000" cy="14465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1600" dirty="0">
                <a:solidFill>
                  <a:schemeClr val="tx2">
                    <a:lumMod val="75000"/>
                  </a:schemeClr>
                </a:solidFill>
              </a:rPr>
              <a:t>Opbrengsten verhuizing  windmolenplannen van land naar zee:</a:t>
            </a:r>
          </a:p>
          <a:p>
            <a:endParaRPr lang="nl-NL" sz="16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nl-NL" sz="2400" dirty="0">
                <a:solidFill>
                  <a:schemeClr val="tx2">
                    <a:lumMod val="75000"/>
                  </a:schemeClr>
                </a:solidFill>
              </a:rPr>
              <a:t>1,1 miljard euro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2977DEFF-B934-49D1-8F7A-B6D04422FA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262" y="0"/>
            <a:ext cx="62748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9594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5127F31A-81FA-4875-9714-FCC02BDDF33D}"/>
              </a:ext>
            </a:extLst>
          </p:cNvPr>
          <p:cNvSpPr/>
          <p:nvPr/>
        </p:nvSpPr>
        <p:spPr>
          <a:xfrm>
            <a:off x="277169" y="4037080"/>
            <a:ext cx="1728000" cy="1418714"/>
          </a:xfrm>
          <a:prstGeom prst="rect">
            <a:avLst/>
          </a:prstGeom>
          <a:solidFill>
            <a:srgbClr val="EBCC3E"/>
          </a:solidFill>
          <a:ln>
            <a:solidFill>
              <a:srgbClr val="F2CC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A5E2AC18-25AA-4CB8-9B6B-B2D379C80D4C}"/>
              </a:ext>
            </a:extLst>
          </p:cNvPr>
          <p:cNvSpPr/>
          <p:nvPr/>
        </p:nvSpPr>
        <p:spPr>
          <a:xfrm>
            <a:off x="1514391" y="712623"/>
            <a:ext cx="1728000" cy="139251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7DF18EE3-1CB1-41AF-90D9-9A2206401FE8}"/>
              </a:ext>
            </a:extLst>
          </p:cNvPr>
          <p:cNvSpPr/>
          <p:nvPr/>
        </p:nvSpPr>
        <p:spPr>
          <a:xfrm>
            <a:off x="1639339" y="514495"/>
            <a:ext cx="234000" cy="25610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C03AD2B1-EFB4-4E45-B2AF-CCD0139BBA8B}"/>
              </a:ext>
            </a:extLst>
          </p:cNvPr>
          <p:cNvSpPr txBox="1"/>
          <p:nvPr/>
        </p:nvSpPr>
        <p:spPr>
          <a:xfrm>
            <a:off x="1598149" y="810667"/>
            <a:ext cx="15840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sz="1600" b="1" dirty="0"/>
              <a:t>4 Mton CO2 ↓</a:t>
            </a:r>
          </a:p>
        </p:txBody>
      </p:sp>
      <p:sp>
        <p:nvSpPr>
          <p:cNvPr id="33" name="Rechthoek 32">
            <a:extLst>
              <a:ext uri="{FF2B5EF4-FFF2-40B4-BE49-F238E27FC236}">
                <a16:creationId xmlns:a16="http://schemas.microsoft.com/office/drawing/2014/main" id="{59B3402B-6733-477C-9478-A0276BCE645F}"/>
              </a:ext>
            </a:extLst>
          </p:cNvPr>
          <p:cNvSpPr/>
          <p:nvPr/>
        </p:nvSpPr>
        <p:spPr>
          <a:xfrm>
            <a:off x="2055358" y="510373"/>
            <a:ext cx="234000" cy="25610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5" name="Rechthoek 34">
            <a:extLst>
              <a:ext uri="{FF2B5EF4-FFF2-40B4-BE49-F238E27FC236}">
                <a16:creationId xmlns:a16="http://schemas.microsoft.com/office/drawing/2014/main" id="{C0BB02B0-8B44-40E0-BEAC-3B5432623062}"/>
              </a:ext>
            </a:extLst>
          </p:cNvPr>
          <p:cNvSpPr/>
          <p:nvPr/>
        </p:nvSpPr>
        <p:spPr>
          <a:xfrm>
            <a:off x="2479612" y="514489"/>
            <a:ext cx="234000" cy="25610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6" name="Rechthoek 35">
            <a:extLst>
              <a:ext uri="{FF2B5EF4-FFF2-40B4-BE49-F238E27FC236}">
                <a16:creationId xmlns:a16="http://schemas.microsoft.com/office/drawing/2014/main" id="{02D4745F-816D-40F2-9162-81AA0E123269}"/>
              </a:ext>
            </a:extLst>
          </p:cNvPr>
          <p:cNvSpPr/>
          <p:nvPr/>
        </p:nvSpPr>
        <p:spPr>
          <a:xfrm>
            <a:off x="2895628" y="510367"/>
            <a:ext cx="234000" cy="25610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7" name="Tekstvak 36">
            <a:extLst>
              <a:ext uri="{FF2B5EF4-FFF2-40B4-BE49-F238E27FC236}">
                <a16:creationId xmlns:a16="http://schemas.microsoft.com/office/drawing/2014/main" id="{2BB41094-9847-44C0-B549-AF7A2279FD93}"/>
              </a:ext>
            </a:extLst>
          </p:cNvPr>
          <p:cNvSpPr txBox="1"/>
          <p:nvPr/>
        </p:nvSpPr>
        <p:spPr>
          <a:xfrm>
            <a:off x="351858" y="4136269"/>
            <a:ext cx="1584000" cy="338554"/>
          </a:xfrm>
          <a:prstGeom prst="rect">
            <a:avLst/>
          </a:prstGeom>
          <a:solidFill>
            <a:schemeClr val="bg1"/>
          </a:solidFill>
        </p:spPr>
        <p:txBody>
          <a:bodyPr wrap="square" lIns="36000" rIns="36000" rtlCol="0">
            <a:spAutoFit/>
          </a:bodyPr>
          <a:lstStyle/>
          <a:p>
            <a:pPr algn="ctr"/>
            <a:r>
              <a:rPr lang="nl-NL" sz="1600" b="1" dirty="0"/>
              <a:t>20,4 Mton CO2 ↓</a:t>
            </a:r>
          </a:p>
        </p:txBody>
      </p:sp>
      <p:sp>
        <p:nvSpPr>
          <p:cNvPr id="38" name="Tekstvak 37">
            <a:extLst>
              <a:ext uri="{FF2B5EF4-FFF2-40B4-BE49-F238E27FC236}">
                <a16:creationId xmlns:a16="http://schemas.microsoft.com/office/drawing/2014/main" id="{50D6D2C3-45AF-46B6-963F-B799FBB7C354}"/>
              </a:ext>
            </a:extLst>
          </p:cNvPr>
          <p:cNvSpPr txBox="1"/>
          <p:nvPr/>
        </p:nvSpPr>
        <p:spPr>
          <a:xfrm>
            <a:off x="355974" y="4560523"/>
            <a:ext cx="15840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sz="1600" b="1" dirty="0"/>
              <a:t>8700 MW</a:t>
            </a:r>
          </a:p>
        </p:txBody>
      </p:sp>
      <p:sp>
        <p:nvSpPr>
          <p:cNvPr id="40" name="Tekstvak 39">
            <a:extLst>
              <a:ext uri="{FF2B5EF4-FFF2-40B4-BE49-F238E27FC236}">
                <a16:creationId xmlns:a16="http://schemas.microsoft.com/office/drawing/2014/main" id="{04AA066F-CE7A-409B-AFA4-6E85F7D53927}"/>
              </a:ext>
            </a:extLst>
          </p:cNvPr>
          <p:cNvSpPr txBox="1"/>
          <p:nvPr/>
        </p:nvSpPr>
        <p:spPr>
          <a:xfrm>
            <a:off x="1598149" y="1237215"/>
            <a:ext cx="15840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sz="1600" b="1" dirty="0"/>
              <a:t>1732 MW</a:t>
            </a:r>
          </a:p>
        </p:txBody>
      </p:sp>
      <p:sp>
        <p:nvSpPr>
          <p:cNvPr id="41" name="Tekstvak 40">
            <a:extLst>
              <a:ext uri="{FF2B5EF4-FFF2-40B4-BE49-F238E27FC236}">
                <a16:creationId xmlns:a16="http://schemas.microsoft.com/office/drawing/2014/main" id="{14D60741-88C8-4C13-B912-82025A357BC4}"/>
              </a:ext>
            </a:extLst>
          </p:cNvPr>
          <p:cNvSpPr txBox="1"/>
          <p:nvPr/>
        </p:nvSpPr>
        <p:spPr>
          <a:xfrm>
            <a:off x="1594027" y="1636755"/>
            <a:ext cx="15840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sz="1600" b="1" dirty="0"/>
              <a:t>€ 1,8 miljard</a:t>
            </a:r>
          </a:p>
        </p:txBody>
      </p:sp>
      <p:sp>
        <p:nvSpPr>
          <p:cNvPr id="42" name="Rechthoek 41">
            <a:extLst>
              <a:ext uri="{FF2B5EF4-FFF2-40B4-BE49-F238E27FC236}">
                <a16:creationId xmlns:a16="http://schemas.microsoft.com/office/drawing/2014/main" id="{A3C22500-8E23-4D7C-B227-3FA44AC018BA}"/>
              </a:ext>
            </a:extLst>
          </p:cNvPr>
          <p:cNvSpPr/>
          <p:nvPr/>
        </p:nvSpPr>
        <p:spPr>
          <a:xfrm>
            <a:off x="1519512" y="2115351"/>
            <a:ext cx="1728000" cy="504000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dirty="0">
                <a:solidFill>
                  <a:schemeClr val="tx2">
                    <a:lumMod val="75000"/>
                  </a:schemeClr>
                </a:solidFill>
              </a:rPr>
              <a:t>Regeerakkoord 2017</a:t>
            </a:r>
          </a:p>
          <a:p>
            <a:pPr algn="ctr"/>
            <a:r>
              <a:rPr lang="nl-NL" sz="1400" dirty="0">
                <a:solidFill>
                  <a:schemeClr val="tx2">
                    <a:lumMod val="75000"/>
                  </a:schemeClr>
                </a:solidFill>
              </a:rPr>
              <a:t>zee</a:t>
            </a:r>
          </a:p>
        </p:txBody>
      </p:sp>
      <p:sp>
        <p:nvSpPr>
          <p:cNvPr id="43" name="Rechthoek 42">
            <a:extLst>
              <a:ext uri="{FF2B5EF4-FFF2-40B4-BE49-F238E27FC236}">
                <a16:creationId xmlns:a16="http://schemas.microsoft.com/office/drawing/2014/main" id="{67205CF9-E838-409A-B9E9-0B842950B598}"/>
              </a:ext>
            </a:extLst>
          </p:cNvPr>
          <p:cNvSpPr/>
          <p:nvPr/>
        </p:nvSpPr>
        <p:spPr>
          <a:xfrm>
            <a:off x="3401840" y="716739"/>
            <a:ext cx="1728000" cy="1392511"/>
          </a:xfrm>
          <a:prstGeom prst="rect">
            <a:avLst/>
          </a:prstGeom>
          <a:solidFill>
            <a:srgbClr val="00B050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4" name="Rechthoek 43">
            <a:extLst>
              <a:ext uri="{FF2B5EF4-FFF2-40B4-BE49-F238E27FC236}">
                <a16:creationId xmlns:a16="http://schemas.microsoft.com/office/drawing/2014/main" id="{94DEFE59-19ED-4991-BF72-A98D5E8588A6}"/>
              </a:ext>
            </a:extLst>
          </p:cNvPr>
          <p:cNvSpPr/>
          <p:nvPr/>
        </p:nvSpPr>
        <p:spPr>
          <a:xfrm>
            <a:off x="3551502" y="518611"/>
            <a:ext cx="234000" cy="25610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5" name="Tekstvak 44">
            <a:extLst>
              <a:ext uri="{FF2B5EF4-FFF2-40B4-BE49-F238E27FC236}">
                <a16:creationId xmlns:a16="http://schemas.microsoft.com/office/drawing/2014/main" id="{DA4E05AF-8150-4FED-AC0B-65048759B289}"/>
              </a:ext>
            </a:extLst>
          </p:cNvPr>
          <p:cNvSpPr txBox="1"/>
          <p:nvPr/>
        </p:nvSpPr>
        <p:spPr>
          <a:xfrm>
            <a:off x="3488743" y="814783"/>
            <a:ext cx="15840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sz="1600" b="1" dirty="0"/>
              <a:t>3,7 Mton CO2 ↓</a:t>
            </a:r>
          </a:p>
        </p:txBody>
      </p:sp>
      <p:sp>
        <p:nvSpPr>
          <p:cNvPr id="46" name="Rechthoek 45">
            <a:extLst>
              <a:ext uri="{FF2B5EF4-FFF2-40B4-BE49-F238E27FC236}">
                <a16:creationId xmlns:a16="http://schemas.microsoft.com/office/drawing/2014/main" id="{917EE0CA-BD38-477C-A33F-AE06FE7E482A}"/>
              </a:ext>
            </a:extLst>
          </p:cNvPr>
          <p:cNvSpPr/>
          <p:nvPr/>
        </p:nvSpPr>
        <p:spPr>
          <a:xfrm>
            <a:off x="3967521" y="514489"/>
            <a:ext cx="234000" cy="25610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7" name="Rechthoek 46">
            <a:extLst>
              <a:ext uri="{FF2B5EF4-FFF2-40B4-BE49-F238E27FC236}">
                <a16:creationId xmlns:a16="http://schemas.microsoft.com/office/drawing/2014/main" id="{F6796710-07C5-4540-A75A-378CEF5AA576}"/>
              </a:ext>
            </a:extLst>
          </p:cNvPr>
          <p:cNvSpPr/>
          <p:nvPr/>
        </p:nvSpPr>
        <p:spPr>
          <a:xfrm>
            <a:off x="4353730" y="518605"/>
            <a:ext cx="234000" cy="25610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8" name="Rechthoek 47">
            <a:extLst>
              <a:ext uri="{FF2B5EF4-FFF2-40B4-BE49-F238E27FC236}">
                <a16:creationId xmlns:a16="http://schemas.microsoft.com/office/drawing/2014/main" id="{3589E659-E2E7-4E3F-BDEF-EC0AE21869F7}"/>
              </a:ext>
            </a:extLst>
          </p:cNvPr>
          <p:cNvSpPr/>
          <p:nvPr/>
        </p:nvSpPr>
        <p:spPr>
          <a:xfrm>
            <a:off x="4769746" y="514483"/>
            <a:ext cx="234000" cy="25610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9" name="Tekstvak 48">
            <a:extLst>
              <a:ext uri="{FF2B5EF4-FFF2-40B4-BE49-F238E27FC236}">
                <a16:creationId xmlns:a16="http://schemas.microsoft.com/office/drawing/2014/main" id="{170824A9-1F69-43F4-9F19-F89217B9CE6B}"/>
              </a:ext>
            </a:extLst>
          </p:cNvPr>
          <p:cNvSpPr txBox="1"/>
          <p:nvPr/>
        </p:nvSpPr>
        <p:spPr>
          <a:xfrm>
            <a:off x="3488743" y="1241331"/>
            <a:ext cx="15840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sz="1600" b="1" dirty="0"/>
              <a:t>2700 MW</a:t>
            </a:r>
          </a:p>
        </p:txBody>
      </p:sp>
      <p:sp>
        <p:nvSpPr>
          <p:cNvPr id="50" name="Tekstvak 49">
            <a:extLst>
              <a:ext uri="{FF2B5EF4-FFF2-40B4-BE49-F238E27FC236}">
                <a16:creationId xmlns:a16="http://schemas.microsoft.com/office/drawing/2014/main" id="{C351A8B4-8C1A-4C89-8E4E-B8C2D37C1C15}"/>
              </a:ext>
            </a:extLst>
          </p:cNvPr>
          <p:cNvSpPr txBox="1"/>
          <p:nvPr/>
        </p:nvSpPr>
        <p:spPr>
          <a:xfrm>
            <a:off x="3484621" y="1640871"/>
            <a:ext cx="15840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sz="1600" b="1" dirty="0"/>
              <a:t>€ 4.5 miljard</a:t>
            </a:r>
          </a:p>
        </p:txBody>
      </p:sp>
      <p:sp>
        <p:nvSpPr>
          <p:cNvPr id="51" name="Rechthoek 50">
            <a:extLst>
              <a:ext uri="{FF2B5EF4-FFF2-40B4-BE49-F238E27FC236}">
                <a16:creationId xmlns:a16="http://schemas.microsoft.com/office/drawing/2014/main" id="{4638E2DD-F7F2-47B5-9CCB-6120767FF3C7}"/>
              </a:ext>
            </a:extLst>
          </p:cNvPr>
          <p:cNvSpPr/>
          <p:nvPr/>
        </p:nvSpPr>
        <p:spPr>
          <a:xfrm>
            <a:off x="3401868" y="2119467"/>
            <a:ext cx="1728000" cy="504000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dirty="0">
                <a:solidFill>
                  <a:schemeClr val="tx2">
                    <a:lumMod val="75000"/>
                  </a:schemeClr>
                </a:solidFill>
              </a:rPr>
              <a:t>energieakkoord 2013 land</a:t>
            </a:r>
          </a:p>
        </p:txBody>
      </p:sp>
      <p:sp>
        <p:nvSpPr>
          <p:cNvPr id="52" name="Rechthoek 51">
            <a:extLst>
              <a:ext uri="{FF2B5EF4-FFF2-40B4-BE49-F238E27FC236}">
                <a16:creationId xmlns:a16="http://schemas.microsoft.com/office/drawing/2014/main" id="{11E95EB9-42F5-4E85-B5F9-F5538FBC3D88}"/>
              </a:ext>
            </a:extLst>
          </p:cNvPr>
          <p:cNvSpPr/>
          <p:nvPr/>
        </p:nvSpPr>
        <p:spPr>
          <a:xfrm>
            <a:off x="5295579" y="720855"/>
            <a:ext cx="1728000" cy="139251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3" name="Rechthoek 52">
            <a:extLst>
              <a:ext uri="{FF2B5EF4-FFF2-40B4-BE49-F238E27FC236}">
                <a16:creationId xmlns:a16="http://schemas.microsoft.com/office/drawing/2014/main" id="{4A0E22CC-7440-4B30-8470-DFC3A2D92E07}"/>
              </a:ext>
            </a:extLst>
          </p:cNvPr>
          <p:cNvSpPr/>
          <p:nvPr/>
        </p:nvSpPr>
        <p:spPr>
          <a:xfrm>
            <a:off x="5420527" y="522727"/>
            <a:ext cx="234000" cy="25610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4" name="Tekstvak 53">
            <a:extLst>
              <a:ext uri="{FF2B5EF4-FFF2-40B4-BE49-F238E27FC236}">
                <a16:creationId xmlns:a16="http://schemas.microsoft.com/office/drawing/2014/main" id="{1140BE89-8ECB-41F8-B22A-C379FBA8B389}"/>
              </a:ext>
            </a:extLst>
          </p:cNvPr>
          <p:cNvSpPr txBox="1"/>
          <p:nvPr/>
        </p:nvSpPr>
        <p:spPr>
          <a:xfrm>
            <a:off x="5379337" y="818899"/>
            <a:ext cx="15840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sz="1600" b="1" dirty="0"/>
              <a:t>3,7 Mton CO2 ↓</a:t>
            </a:r>
          </a:p>
        </p:txBody>
      </p:sp>
      <p:sp>
        <p:nvSpPr>
          <p:cNvPr id="55" name="Rechthoek 54">
            <a:extLst>
              <a:ext uri="{FF2B5EF4-FFF2-40B4-BE49-F238E27FC236}">
                <a16:creationId xmlns:a16="http://schemas.microsoft.com/office/drawing/2014/main" id="{D374783E-F84E-4035-8278-A9206C906EFF}"/>
              </a:ext>
            </a:extLst>
          </p:cNvPr>
          <p:cNvSpPr/>
          <p:nvPr/>
        </p:nvSpPr>
        <p:spPr>
          <a:xfrm>
            <a:off x="5836546" y="518605"/>
            <a:ext cx="234000" cy="25610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6" name="Rechthoek 55">
            <a:extLst>
              <a:ext uri="{FF2B5EF4-FFF2-40B4-BE49-F238E27FC236}">
                <a16:creationId xmlns:a16="http://schemas.microsoft.com/office/drawing/2014/main" id="{10A219E9-C683-4F7A-B47C-DB09E590A70B}"/>
              </a:ext>
            </a:extLst>
          </p:cNvPr>
          <p:cNvSpPr/>
          <p:nvPr/>
        </p:nvSpPr>
        <p:spPr>
          <a:xfrm>
            <a:off x="6260800" y="522721"/>
            <a:ext cx="234000" cy="25610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7" name="Rechthoek 56">
            <a:extLst>
              <a:ext uri="{FF2B5EF4-FFF2-40B4-BE49-F238E27FC236}">
                <a16:creationId xmlns:a16="http://schemas.microsoft.com/office/drawing/2014/main" id="{1A07EA0B-D1F5-4B65-B438-28DC63ACE43B}"/>
              </a:ext>
            </a:extLst>
          </p:cNvPr>
          <p:cNvSpPr/>
          <p:nvPr/>
        </p:nvSpPr>
        <p:spPr>
          <a:xfrm>
            <a:off x="6676816" y="518599"/>
            <a:ext cx="234000" cy="25610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8" name="Tekstvak 57">
            <a:extLst>
              <a:ext uri="{FF2B5EF4-FFF2-40B4-BE49-F238E27FC236}">
                <a16:creationId xmlns:a16="http://schemas.microsoft.com/office/drawing/2014/main" id="{E3F051CC-3EDB-42D0-AB85-C6ADF5D6F223}"/>
              </a:ext>
            </a:extLst>
          </p:cNvPr>
          <p:cNvSpPr txBox="1"/>
          <p:nvPr/>
        </p:nvSpPr>
        <p:spPr>
          <a:xfrm>
            <a:off x="5379337" y="1245447"/>
            <a:ext cx="15840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sz="1600" b="1" dirty="0"/>
              <a:t>1578 MW</a:t>
            </a:r>
          </a:p>
        </p:txBody>
      </p:sp>
      <p:sp>
        <p:nvSpPr>
          <p:cNvPr id="59" name="Tekstvak 58">
            <a:extLst>
              <a:ext uri="{FF2B5EF4-FFF2-40B4-BE49-F238E27FC236}">
                <a16:creationId xmlns:a16="http://schemas.microsoft.com/office/drawing/2014/main" id="{FD00D36D-9781-41E0-B20C-05D4FA3C0BCC}"/>
              </a:ext>
            </a:extLst>
          </p:cNvPr>
          <p:cNvSpPr txBox="1"/>
          <p:nvPr/>
        </p:nvSpPr>
        <p:spPr>
          <a:xfrm>
            <a:off x="5375215" y="1644987"/>
            <a:ext cx="15840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sz="1600" b="1" dirty="0"/>
              <a:t>€ 2,4 miljard</a:t>
            </a:r>
          </a:p>
        </p:txBody>
      </p:sp>
      <p:sp>
        <p:nvSpPr>
          <p:cNvPr id="60" name="Rechthoek 59">
            <a:extLst>
              <a:ext uri="{FF2B5EF4-FFF2-40B4-BE49-F238E27FC236}">
                <a16:creationId xmlns:a16="http://schemas.microsoft.com/office/drawing/2014/main" id="{2B30CA63-3FA7-4A3F-A028-4F6AE9A983EC}"/>
              </a:ext>
            </a:extLst>
          </p:cNvPr>
          <p:cNvSpPr/>
          <p:nvPr/>
        </p:nvSpPr>
        <p:spPr>
          <a:xfrm>
            <a:off x="5300700" y="2123583"/>
            <a:ext cx="1728000" cy="504000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dirty="0">
                <a:solidFill>
                  <a:schemeClr val="tx2">
                    <a:lumMod val="75000"/>
                  </a:schemeClr>
                </a:solidFill>
              </a:rPr>
              <a:t>vervanging </a:t>
            </a:r>
          </a:p>
          <a:p>
            <a:pPr algn="ctr"/>
            <a:r>
              <a:rPr lang="nl-NL" sz="1400" dirty="0">
                <a:solidFill>
                  <a:schemeClr val="tx2">
                    <a:lumMod val="75000"/>
                  </a:schemeClr>
                </a:solidFill>
              </a:rPr>
              <a:t>land door  zee</a:t>
            </a:r>
          </a:p>
        </p:txBody>
      </p:sp>
      <p:sp>
        <p:nvSpPr>
          <p:cNvPr id="61" name="Rechthoek 60">
            <a:extLst>
              <a:ext uri="{FF2B5EF4-FFF2-40B4-BE49-F238E27FC236}">
                <a16:creationId xmlns:a16="http://schemas.microsoft.com/office/drawing/2014/main" id="{D2D9562F-8A9D-47DB-AD4C-FEDF151737BD}"/>
              </a:ext>
            </a:extLst>
          </p:cNvPr>
          <p:cNvSpPr/>
          <p:nvPr/>
        </p:nvSpPr>
        <p:spPr>
          <a:xfrm>
            <a:off x="7186173" y="724971"/>
            <a:ext cx="1728000" cy="139251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2" name="Rechthoek 61">
            <a:extLst>
              <a:ext uri="{FF2B5EF4-FFF2-40B4-BE49-F238E27FC236}">
                <a16:creationId xmlns:a16="http://schemas.microsoft.com/office/drawing/2014/main" id="{87BE4D13-C3FB-408D-903C-4D96FD5D59D1}"/>
              </a:ext>
            </a:extLst>
          </p:cNvPr>
          <p:cNvSpPr/>
          <p:nvPr/>
        </p:nvSpPr>
        <p:spPr>
          <a:xfrm>
            <a:off x="7311121" y="526843"/>
            <a:ext cx="234000" cy="25610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3" name="Tekstvak 62">
            <a:extLst>
              <a:ext uri="{FF2B5EF4-FFF2-40B4-BE49-F238E27FC236}">
                <a16:creationId xmlns:a16="http://schemas.microsoft.com/office/drawing/2014/main" id="{B42F7D47-CDC4-4384-AA37-8B039F36724E}"/>
              </a:ext>
            </a:extLst>
          </p:cNvPr>
          <p:cNvSpPr txBox="1"/>
          <p:nvPr/>
        </p:nvSpPr>
        <p:spPr>
          <a:xfrm>
            <a:off x="7269931" y="823015"/>
            <a:ext cx="15840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sz="1600" b="1" dirty="0"/>
              <a:t>3,1 Mton CO2 ↓</a:t>
            </a:r>
          </a:p>
        </p:txBody>
      </p:sp>
      <p:sp>
        <p:nvSpPr>
          <p:cNvPr id="64" name="Rechthoek 63">
            <a:extLst>
              <a:ext uri="{FF2B5EF4-FFF2-40B4-BE49-F238E27FC236}">
                <a16:creationId xmlns:a16="http://schemas.microsoft.com/office/drawing/2014/main" id="{67FA982A-E660-4D2A-A372-B804A2E733E2}"/>
              </a:ext>
            </a:extLst>
          </p:cNvPr>
          <p:cNvSpPr/>
          <p:nvPr/>
        </p:nvSpPr>
        <p:spPr>
          <a:xfrm>
            <a:off x="7727140" y="522721"/>
            <a:ext cx="234000" cy="25610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5" name="Rechthoek 64">
            <a:extLst>
              <a:ext uri="{FF2B5EF4-FFF2-40B4-BE49-F238E27FC236}">
                <a16:creationId xmlns:a16="http://schemas.microsoft.com/office/drawing/2014/main" id="{E36FC7BD-070D-4A6C-9D38-DB6DCD5DE51E}"/>
              </a:ext>
            </a:extLst>
          </p:cNvPr>
          <p:cNvSpPr/>
          <p:nvPr/>
        </p:nvSpPr>
        <p:spPr>
          <a:xfrm>
            <a:off x="8151394" y="526837"/>
            <a:ext cx="234000" cy="25610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6" name="Rechthoek 65">
            <a:extLst>
              <a:ext uri="{FF2B5EF4-FFF2-40B4-BE49-F238E27FC236}">
                <a16:creationId xmlns:a16="http://schemas.microsoft.com/office/drawing/2014/main" id="{E6305FAF-77D1-4236-AE8C-1C42F6B041A2}"/>
              </a:ext>
            </a:extLst>
          </p:cNvPr>
          <p:cNvSpPr/>
          <p:nvPr/>
        </p:nvSpPr>
        <p:spPr>
          <a:xfrm>
            <a:off x="8567410" y="522715"/>
            <a:ext cx="234000" cy="25610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7" name="Tekstvak 66">
            <a:extLst>
              <a:ext uri="{FF2B5EF4-FFF2-40B4-BE49-F238E27FC236}">
                <a16:creationId xmlns:a16="http://schemas.microsoft.com/office/drawing/2014/main" id="{B282F839-7EF9-4EE6-94BF-58AD7EBFDB66}"/>
              </a:ext>
            </a:extLst>
          </p:cNvPr>
          <p:cNvSpPr txBox="1"/>
          <p:nvPr/>
        </p:nvSpPr>
        <p:spPr>
          <a:xfrm>
            <a:off x="7269931" y="1249563"/>
            <a:ext cx="15840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sz="1600" b="1" dirty="0"/>
              <a:t>1324 MW</a:t>
            </a:r>
          </a:p>
        </p:txBody>
      </p:sp>
      <p:sp>
        <p:nvSpPr>
          <p:cNvPr id="68" name="Tekstvak 67">
            <a:extLst>
              <a:ext uri="{FF2B5EF4-FFF2-40B4-BE49-F238E27FC236}">
                <a16:creationId xmlns:a16="http://schemas.microsoft.com/office/drawing/2014/main" id="{A5515535-B5B6-4E10-AC58-74BDC1C5B046}"/>
              </a:ext>
            </a:extLst>
          </p:cNvPr>
          <p:cNvSpPr txBox="1"/>
          <p:nvPr/>
        </p:nvSpPr>
        <p:spPr>
          <a:xfrm>
            <a:off x="7265809" y="1649103"/>
            <a:ext cx="15840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sz="1600" b="1" dirty="0"/>
              <a:t>€ 2,1 miljard</a:t>
            </a:r>
          </a:p>
        </p:txBody>
      </p:sp>
      <p:sp>
        <p:nvSpPr>
          <p:cNvPr id="69" name="Rechthoek 68">
            <a:extLst>
              <a:ext uri="{FF2B5EF4-FFF2-40B4-BE49-F238E27FC236}">
                <a16:creationId xmlns:a16="http://schemas.microsoft.com/office/drawing/2014/main" id="{7BDD6B82-1524-4191-863A-755AFC98BA77}"/>
              </a:ext>
            </a:extLst>
          </p:cNvPr>
          <p:cNvSpPr/>
          <p:nvPr/>
        </p:nvSpPr>
        <p:spPr>
          <a:xfrm>
            <a:off x="7183056" y="2127699"/>
            <a:ext cx="1728000" cy="504000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dirty="0">
                <a:solidFill>
                  <a:schemeClr val="tx2">
                    <a:lumMod val="75000"/>
                  </a:schemeClr>
                </a:solidFill>
              </a:rPr>
              <a:t>investering besparing op zee </a:t>
            </a:r>
          </a:p>
        </p:txBody>
      </p:sp>
      <p:sp>
        <p:nvSpPr>
          <p:cNvPr id="70" name="Rechthoek 69">
            <a:extLst>
              <a:ext uri="{FF2B5EF4-FFF2-40B4-BE49-F238E27FC236}">
                <a16:creationId xmlns:a16="http://schemas.microsoft.com/office/drawing/2014/main" id="{A9BDC779-CE7F-4715-B755-993AD7BAF80E}"/>
              </a:ext>
            </a:extLst>
          </p:cNvPr>
          <p:cNvSpPr/>
          <p:nvPr/>
        </p:nvSpPr>
        <p:spPr>
          <a:xfrm>
            <a:off x="2325818" y="4053065"/>
            <a:ext cx="1728000" cy="1392511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1" name="Rechthoek 70">
            <a:extLst>
              <a:ext uri="{FF2B5EF4-FFF2-40B4-BE49-F238E27FC236}">
                <a16:creationId xmlns:a16="http://schemas.microsoft.com/office/drawing/2014/main" id="{4D95AB19-46CB-4599-8B23-5569301B90BD}"/>
              </a:ext>
            </a:extLst>
          </p:cNvPr>
          <p:cNvSpPr/>
          <p:nvPr/>
        </p:nvSpPr>
        <p:spPr>
          <a:xfrm>
            <a:off x="2450766" y="3854937"/>
            <a:ext cx="234000" cy="25610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2" name="Tekstvak 71">
            <a:extLst>
              <a:ext uri="{FF2B5EF4-FFF2-40B4-BE49-F238E27FC236}">
                <a16:creationId xmlns:a16="http://schemas.microsoft.com/office/drawing/2014/main" id="{595F8E1F-181F-4778-8E2E-366691FBB580}"/>
              </a:ext>
            </a:extLst>
          </p:cNvPr>
          <p:cNvSpPr txBox="1"/>
          <p:nvPr/>
        </p:nvSpPr>
        <p:spPr>
          <a:xfrm>
            <a:off x="2409576" y="4151109"/>
            <a:ext cx="15840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sz="1600" b="1" dirty="0"/>
              <a:t>7,7 Mton CO2 ↓</a:t>
            </a:r>
          </a:p>
        </p:txBody>
      </p:sp>
      <p:sp>
        <p:nvSpPr>
          <p:cNvPr id="73" name="Rechthoek 72">
            <a:extLst>
              <a:ext uri="{FF2B5EF4-FFF2-40B4-BE49-F238E27FC236}">
                <a16:creationId xmlns:a16="http://schemas.microsoft.com/office/drawing/2014/main" id="{94D360C4-6400-48BC-9337-4AF7FC30BABF}"/>
              </a:ext>
            </a:extLst>
          </p:cNvPr>
          <p:cNvSpPr/>
          <p:nvPr/>
        </p:nvSpPr>
        <p:spPr>
          <a:xfrm>
            <a:off x="2866785" y="3850815"/>
            <a:ext cx="234000" cy="25610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4" name="Rechthoek 73">
            <a:extLst>
              <a:ext uri="{FF2B5EF4-FFF2-40B4-BE49-F238E27FC236}">
                <a16:creationId xmlns:a16="http://schemas.microsoft.com/office/drawing/2014/main" id="{0BE70956-162A-4C79-AB13-2CECC162B646}"/>
              </a:ext>
            </a:extLst>
          </p:cNvPr>
          <p:cNvSpPr/>
          <p:nvPr/>
        </p:nvSpPr>
        <p:spPr>
          <a:xfrm>
            <a:off x="3291039" y="3854931"/>
            <a:ext cx="234000" cy="25610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5" name="Rechthoek 74">
            <a:extLst>
              <a:ext uri="{FF2B5EF4-FFF2-40B4-BE49-F238E27FC236}">
                <a16:creationId xmlns:a16="http://schemas.microsoft.com/office/drawing/2014/main" id="{D60F445D-A006-47CB-8D48-637EF270F3AB}"/>
              </a:ext>
            </a:extLst>
          </p:cNvPr>
          <p:cNvSpPr/>
          <p:nvPr/>
        </p:nvSpPr>
        <p:spPr>
          <a:xfrm>
            <a:off x="3707055" y="3850809"/>
            <a:ext cx="234000" cy="25610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8" name="Rechthoek 77">
            <a:extLst>
              <a:ext uri="{FF2B5EF4-FFF2-40B4-BE49-F238E27FC236}">
                <a16:creationId xmlns:a16="http://schemas.microsoft.com/office/drawing/2014/main" id="{4D5C7599-8F9D-4B83-B2A7-207A6C647DDB}"/>
              </a:ext>
            </a:extLst>
          </p:cNvPr>
          <p:cNvSpPr/>
          <p:nvPr/>
        </p:nvSpPr>
        <p:spPr>
          <a:xfrm>
            <a:off x="2322701" y="5455793"/>
            <a:ext cx="1728000" cy="504000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dirty="0">
                <a:solidFill>
                  <a:schemeClr val="tx2">
                    <a:lumMod val="75000"/>
                  </a:schemeClr>
                </a:solidFill>
              </a:rPr>
              <a:t>Scenario</a:t>
            </a:r>
          </a:p>
          <a:p>
            <a:pPr algn="ctr"/>
            <a:r>
              <a:rPr lang="nl-NL" sz="1400" dirty="0">
                <a:solidFill>
                  <a:schemeClr val="tx2">
                    <a:lumMod val="75000"/>
                  </a:schemeClr>
                </a:solidFill>
              </a:rPr>
              <a:t>Huidig beleid</a:t>
            </a:r>
          </a:p>
        </p:txBody>
      </p:sp>
      <p:sp>
        <p:nvSpPr>
          <p:cNvPr id="79" name="Rechthoek 78">
            <a:extLst>
              <a:ext uri="{FF2B5EF4-FFF2-40B4-BE49-F238E27FC236}">
                <a16:creationId xmlns:a16="http://schemas.microsoft.com/office/drawing/2014/main" id="{7262B65B-250B-4F9A-B928-E2D2C00E9CA0}"/>
              </a:ext>
            </a:extLst>
          </p:cNvPr>
          <p:cNvSpPr/>
          <p:nvPr/>
        </p:nvSpPr>
        <p:spPr>
          <a:xfrm>
            <a:off x="4504738" y="4048939"/>
            <a:ext cx="1728000" cy="139251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0" name="Rechthoek 79">
            <a:extLst>
              <a:ext uri="{FF2B5EF4-FFF2-40B4-BE49-F238E27FC236}">
                <a16:creationId xmlns:a16="http://schemas.microsoft.com/office/drawing/2014/main" id="{E0004460-3548-4DB6-A056-38E1DC6C7ECC}"/>
              </a:ext>
            </a:extLst>
          </p:cNvPr>
          <p:cNvSpPr/>
          <p:nvPr/>
        </p:nvSpPr>
        <p:spPr>
          <a:xfrm>
            <a:off x="4629686" y="3850811"/>
            <a:ext cx="234000" cy="25610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1" name="Tekstvak 80">
            <a:extLst>
              <a:ext uri="{FF2B5EF4-FFF2-40B4-BE49-F238E27FC236}">
                <a16:creationId xmlns:a16="http://schemas.microsoft.com/office/drawing/2014/main" id="{45C9BB2B-BC2B-4425-8243-C09D8C4D30F1}"/>
              </a:ext>
            </a:extLst>
          </p:cNvPr>
          <p:cNvSpPr txBox="1"/>
          <p:nvPr/>
        </p:nvSpPr>
        <p:spPr>
          <a:xfrm>
            <a:off x="4588496" y="4146983"/>
            <a:ext cx="15840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sz="1600" b="1" dirty="0"/>
              <a:t>7,7 Mton CO2 ↓</a:t>
            </a:r>
          </a:p>
        </p:txBody>
      </p:sp>
      <p:sp>
        <p:nvSpPr>
          <p:cNvPr id="82" name="Rechthoek 81">
            <a:extLst>
              <a:ext uri="{FF2B5EF4-FFF2-40B4-BE49-F238E27FC236}">
                <a16:creationId xmlns:a16="http://schemas.microsoft.com/office/drawing/2014/main" id="{6235D20B-CDCE-45DE-856C-A6A78B147845}"/>
              </a:ext>
            </a:extLst>
          </p:cNvPr>
          <p:cNvSpPr/>
          <p:nvPr/>
        </p:nvSpPr>
        <p:spPr>
          <a:xfrm>
            <a:off x="5045705" y="3846689"/>
            <a:ext cx="234000" cy="25610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3" name="Rechthoek 82">
            <a:extLst>
              <a:ext uri="{FF2B5EF4-FFF2-40B4-BE49-F238E27FC236}">
                <a16:creationId xmlns:a16="http://schemas.microsoft.com/office/drawing/2014/main" id="{F47BE61E-4A5B-4502-B0F2-7D6053D83254}"/>
              </a:ext>
            </a:extLst>
          </p:cNvPr>
          <p:cNvSpPr/>
          <p:nvPr/>
        </p:nvSpPr>
        <p:spPr>
          <a:xfrm>
            <a:off x="5469959" y="3850805"/>
            <a:ext cx="234000" cy="25610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4" name="Rechthoek 83">
            <a:extLst>
              <a:ext uri="{FF2B5EF4-FFF2-40B4-BE49-F238E27FC236}">
                <a16:creationId xmlns:a16="http://schemas.microsoft.com/office/drawing/2014/main" id="{09B6DECA-FC95-45FD-B2D1-002A5684092F}"/>
              </a:ext>
            </a:extLst>
          </p:cNvPr>
          <p:cNvSpPr/>
          <p:nvPr/>
        </p:nvSpPr>
        <p:spPr>
          <a:xfrm>
            <a:off x="5885975" y="3846683"/>
            <a:ext cx="234000" cy="25610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5" name="Tekstvak 84">
            <a:extLst>
              <a:ext uri="{FF2B5EF4-FFF2-40B4-BE49-F238E27FC236}">
                <a16:creationId xmlns:a16="http://schemas.microsoft.com/office/drawing/2014/main" id="{5674F974-8C6D-400A-AA5A-BD3203C743B5}"/>
              </a:ext>
            </a:extLst>
          </p:cNvPr>
          <p:cNvSpPr txBox="1"/>
          <p:nvPr/>
        </p:nvSpPr>
        <p:spPr>
          <a:xfrm>
            <a:off x="4588496" y="4573531"/>
            <a:ext cx="15840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sz="1600" b="1" dirty="0"/>
              <a:t>3310 MW</a:t>
            </a:r>
          </a:p>
        </p:txBody>
      </p:sp>
      <p:sp>
        <p:nvSpPr>
          <p:cNvPr id="86" name="Tekstvak 85">
            <a:extLst>
              <a:ext uri="{FF2B5EF4-FFF2-40B4-BE49-F238E27FC236}">
                <a16:creationId xmlns:a16="http://schemas.microsoft.com/office/drawing/2014/main" id="{297D8F6F-2F29-42DD-8FDF-B5BB69C1E8CE}"/>
              </a:ext>
            </a:extLst>
          </p:cNvPr>
          <p:cNvSpPr txBox="1"/>
          <p:nvPr/>
        </p:nvSpPr>
        <p:spPr>
          <a:xfrm>
            <a:off x="4584374" y="4973071"/>
            <a:ext cx="15840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sz="1600" b="1" dirty="0"/>
              <a:t>€ 4,2 miljard</a:t>
            </a:r>
          </a:p>
        </p:txBody>
      </p:sp>
      <p:sp>
        <p:nvSpPr>
          <p:cNvPr id="87" name="Rechthoek 86">
            <a:extLst>
              <a:ext uri="{FF2B5EF4-FFF2-40B4-BE49-F238E27FC236}">
                <a16:creationId xmlns:a16="http://schemas.microsoft.com/office/drawing/2014/main" id="{A06211D4-E136-42CB-92EB-0036CD196F0B}"/>
              </a:ext>
            </a:extLst>
          </p:cNvPr>
          <p:cNvSpPr/>
          <p:nvPr/>
        </p:nvSpPr>
        <p:spPr>
          <a:xfrm>
            <a:off x="4509859" y="5451667"/>
            <a:ext cx="1728000" cy="504000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dirty="0">
                <a:solidFill>
                  <a:schemeClr val="tx2">
                    <a:lumMod val="75000"/>
                  </a:schemeClr>
                </a:solidFill>
              </a:rPr>
              <a:t>Scenario</a:t>
            </a:r>
          </a:p>
          <a:p>
            <a:pPr algn="ctr"/>
            <a:r>
              <a:rPr lang="nl-NL" sz="1400" dirty="0">
                <a:solidFill>
                  <a:schemeClr val="tx2">
                    <a:lumMod val="75000"/>
                  </a:schemeClr>
                </a:solidFill>
              </a:rPr>
              <a:t>Minimale kosten</a:t>
            </a:r>
          </a:p>
        </p:txBody>
      </p:sp>
      <p:sp>
        <p:nvSpPr>
          <p:cNvPr id="88" name="Rechthoek 87">
            <a:extLst>
              <a:ext uri="{FF2B5EF4-FFF2-40B4-BE49-F238E27FC236}">
                <a16:creationId xmlns:a16="http://schemas.microsoft.com/office/drawing/2014/main" id="{10436482-CE0C-4AC0-B876-C755D435236C}"/>
              </a:ext>
            </a:extLst>
          </p:cNvPr>
          <p:cNvSpPr/>
          <p:nvPr/>
        </p:nvSpPr>
        <p:spPr>
          <a:xfrm>
            <a:off x="6683658" y="4044813"/>
            <a:ext cx="1728000" cy="139251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9" name="Rechthoek 88">
            <a:extLst>
              <a:ext uri="{FF2B5EF4-FFF2-40B4-BE49-F238E27FC236}">
                <a16:creationId xmlns:a16="http://schemas.microsoft.com/office/drawing/2014/main" id="{5AF7DE08-D883-4390-B7DC-B1DA369B0A63}"/>
              </a:ext>
            </a:extLst>
          </p:cNvPr>
          <p:cNvSpPr/>
          <p:nvPr/>
        </p:nvSpPr>
        <p:spPr>
          <a:xfrm>
            <a:off x="6808606" y="3846685"/>
            <a:ext cx="234000" cy="25610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0" name="Tekstvak 89">
            <a:extLst>
              <a:ext uri="{FF2B5EF4-FFF2-40B4-BE49-F238E27FC236}">
                <a16:creationId xmlns:a16="http://schemas.microsoft.com/office/drawing/2014/main" id="{8E479643-CABE-4413-A7F0-6B59EA7E7DCC}"/>
              </a:ext>
            </a:extLst>
          </p:cNvPr>
          <p:cNvSpPr txBox="1"/>
          <p:nvPr/>
        </p:nvSpPr>
        <p:spPr>
          <a:xfrm>
            <a:off x="6767416" y="4142857"/>
            <a:ext cx="1584000" cy="338554"/>
          </a:xfrm>
          <a:prstGeom prst="rect">
            <a:avLst/>
          </a:prstGeom>
          <a:solidFill>
            <a:schemeClr val="bg1"/>
          </a:solidFill>
        </p:spPr>
        <p:txBody>
          <a:bodyPr wrap="square" lIns="36000" rIns="36000" rtlCol="0">
            <a:spAutoFit/>
          </a:bodyPr>
          <a:lstStyle/>
          <a:p>
            <a:pPr algn="ctr"/>
            <a:r>
              <a:rPr lang="nl-NL" sz="1600" b="1" dirty="0"/>
              <a:t>10,8 Mton CO2 ↓</a:t>
            </a:r>
          </a:p>
        </p:txBody>
      </p:sp>
      <p:sp>
        <p:nvSpPr>
          <p:cNvPr id="91" name="Rechthoek 90">
            <a:extLst>
              <a:ext uri="{FF2B5EF4-FFF2-40B4-BE49-F238E27FC236}">
                <a16:creationId xmlns:a16="http://schemas.microsoft.com/office/drawing/2014/main" id="{EE457CC0-8428-4738-BBB6-A0B61C3E5C15}"/>
              </a:ext>
            </a:extLst>
          </p:cNvPr>
          <p:cNvSpPr/>
          <p:nvPr/>
        </p:nvSpPr>
        <p:spPr>
          <a:xfrm>
            <a:off x="7224625" y="3842563"/>
            <a:ext cx="234000" cy="25610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2" name="Rechthoek 91">
            <a:extLst>
              <a:ext uri="{FF2B5EF4-FFF2-40B4-BE49-F238E27FC236}">
                <a16:creationId xmlns:a16="http://schemas.microsoft.com/office/drawing/2014/main" id="{C97685BA-4335-48A9-B0FE-8FF4180295C1}"/>
              </a:ext>
            </a:extLst>
          </p:cNvPr>
          <p:cNvSpPr/>
          <p:nvPr/>
        </p:nvSpPr>
        <p:spPr>
          <a:xfrm>
            <a:off x="7648879" y="3846679"/>
            <a:ext cx="234000" cy="25610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3" name="Rechthoek 92">
            <a:extLst>
              <a:ext uri="{FF2B5EF4-FFF2-40B4-BE49-F238E27FC236}">
                <a16:creationId xmlns:a16="http://schemas.microsoft.com/office/drawing/2014/main" id="{CB0482E6-87E0-4622-9F19-EC1743696F66}"/>
              </a:ext>
            </a:extLst>
          </p:cNvPr>
          <p:cNvSpPr/>
          <p:nvPr/>
        </p:nvSpPr>
        <p:spPr>
          <a:xfrm>
            <a:off x="8064895" y="3842557"/>
            <a:ext cx="234000" cy="25610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4" name="Tekstvak 93">
            <a:extLst>
              <a:ext uri="{FF2B5EF4-FFF2-40B4-BE49-F238E27FC236}">
                <a16:creationId xmlns:a16="http://schemas.microsoft.com/office/drawing/2014/main" id="{6F3F6E1B-20DE-4D0B-B82C-4FABD847B5EB}"/>
              </a:ext>
            </a:extLst>
          </p:cNvPr>
          <p:cNvSpPr txBox="1"/>
          <p:nvPr/>
        </p:nvSpPr>
        <p:spPr>
          <a:xfrm>
            <a:off x="6767416" y="4569405"/>
            <a:ext cx="15840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sz="1600" b="1" dirty="0"/>
              <a:t>4634 MW</a:t>
            </a:r>
          </a:p>
        </p:txBody>
      </p:sp>
      <p:sp>
        <p:nvSpPr>
          <p:cNvPr id="95" name="Tekstvak 94">
            <a:extLst>
              <a:ext uri="{FF2B5EF4-FFF2-40B4-BE49-F238E27FC236}">
                <a16:creationId xmlns:a16="http://schemas.microsoft.com/office/drawing/2014/main" id="{F06F38E0-30DB-466D-8336-DC55C68E84FE}"/>
              </a:ext>
            </a:extLst>
          </p:cNvPr>
          <p:cNvSpPr txBox="1"/>
          <p:nvPr/>
        </p:nvSpPr>
        <p:spPr>
          <a:xfrm>
            <a:off x="6763294" y="4968945"/>
            <a:ext cx="15840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sz="1600" b="1" dirty="0"/>
              <a:t>€ 6,3 miljard</a:t>
            </a:r>
          </a:p>
        </p:txBody>
      </p:sp>
      <p:sp>
        <p:nvSpPr>
          <p:cNvPr id="96" name="Rechthoek 95">
            <a:extLst>
              <a:ext uri="{FF2B5EF4-FFF2-40B4-BE49-F238E27FC236}">
                <a16:creationId xmlns:a16="http://schemas.microsoft.com/office/drawing/2014/main" id="{519A804E-1B6C-46F3-8D49-BEECA7B080AB}"/>
              </a:ext>
            </a:extLst>
          </p:cNvPr>
          <p:cNvSpPr/>
          <p:nvPr/>
        </p:nvSpPr>
        <p:spPr>
          <a:xfrm>
            <a:off x="6688779" y="5447541"/>
            <a:ext cx="1728000" cy="504000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dirty="0">
                <a:solidFill>
                  <a:schemeClr val="tx2">
                    <a:lumMod val="75000"/>
                  </a:schemeClr>
                </a:solidFill>
              </a:rPr>
              <a:t>Scenario Maximale groene energie</a:t>
            </a:r>
          </a:p>
        </p:txBody>
      </p:sp>
      <p:pic>
        <p:nvPicPr>
          <p:cNvPr id="97" name="Afbeelding 96">
            <a:extLst>
              <a:ext uri="{FF2B5EF4-FFF2-40B4-BE49-F238E27FC236}">
                <a16:creationId xmlns:a16="http://schemas.microsoft.com/office/drawing/2014/main" id="{D155D13E-0B15-415D-BD4B-35847483D80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60" b="12152"/>
          <a:stretch/>
        </p:blipFill>
        <p:spPr>
          <a:xfrm>
            <a:off x="0" y="8"/>
            <a:ext cx="1440000" cy="358700"/>
          </a:xfrm>
          <a:prstGeom prst="rect">
            <a:avLst/>
          </a:prstGeom>
        </p:spPr>
      </p:pic>
      <p:sp>
        <p:nvSpPr>
          <p:cNvPr id="98" name="Tekstvak 97">
            <a:extLst>
              <a:ext uri="{FF2B5EF4-FFF2-40B4-BE49-F238E27FC236}">
                <a16:creationId xmlns:a16="http://schemas.microsoft.com/office/drawing/2014/main" id="{FB5A6724-2819-4E93-AF73-3A17567136C6}"/>
              </a:ext>
            </a:extLst>
          </p:cNvPr>
          <p:cNvSpPr txBox="1"/>
          <p:nvPr/>
        </p:nvSpPr>
        <p:spPr>
          <a:xfrm>
            <a:off x="8237" y="716690"/>
            <a:ext cx="13800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Scenario’s</a:t>
            </a:r>
          </a:p>
          <a:p>
            <a:r>
              <a:rPr lang="nl-NL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en ruimte</a:t>
            </a:r>
          </a:p>
        </p:txBody>
      </p:sp>
      <p:sp>
        <p:nvSpPr>
          <p:cNvPr id="99" name="Rechthoek 98">
            <a:extLst>
              <a:ext uri="{FF2B5EF4-FFF2-40B4-BE49-F238E27FC236}">
                <a16:creationId xmlns:a16="http://schemas.microsoft.com/office/drawing/2014/main" id="{BE83D564-A5C1-40B9-8599-3D4847F44992}"/>
              </a:ext>
            </a:extLst>
          </p:cNvPr>
          <p:cNvSpPr/>
          <p:nvPr/>
        </p:nvSpPr>
        <p:spPr>
          <a:xfrm>
            <a:off x="275591" y="5451671"/>
            <a:ext cx="1728000" cy="504000"/>
          </a:xfrm>
          <a:prstGeom prst="rect">
            <a:avLst/>
          </a:prstGeom>
          <a:solidFill>
            <a:schemeClr val="bg1"/>
          </a:solidFill>
          <a:ln>
            <a:solidFill>
              <a:srgbClr val="F2CC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nl-NL" sz="1400" dirty="0">
                <a:solidFill>
                  <a:schemeClr val="tx2">
                    <a:lumMod val="75000"/>
                  </a:schemeClr>
                </a:solidFill>
              </a:rPr>
              <a:t>gereserveerde ruimte op de Noordzee</a:t>
            </a:r>
          </a:p>
        </p:txBody>
      </p:sp>
      <p:sp>
        <p:nvSpPr>
          <p:cNvPr id="103" name="Tekstvak 102">
            <a:extLst>
              <a:ext uri="{FF2B5EF4-FFF2-40B4-BE49-F238E27FC236}">
                <a16:creationId xmlns:a16="http://schemas.microsoft.com/office/drawing/2014/main" id="{E843B3D9-B0FB-4B47-B43B-1838C04BD06C}"/>
              </a:ext>
            </a:extLst>
          </p:cNvPr>
          <p:cNvSpPr txBox="1"/>
          <p:nvPr/>
        </p:nvSpPr>
        <p:spPr>
          <a:xfrm>
            <a:off x="4870256" y="6367787"/>
            <a:ext cx="1032975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nl-NL" b="1" dirty="0">
                <a:solidFill>
                  <a:schemeClr val="bg1"/>
                </a:solidFill>
              </a:rPr>
              <a:t>“sociaal”</a:t>
            </a:r>
          </a:p>
        </p:txBody>
      </p:sp>
      <p:sp>
        <p:nvSpPr>
          <p:cNvPr id="104" name="Tekstvak 103">
            <a:extLst>
              <a:ext uri="{FF2B5EF4-FFF2-40B4-BE49-F238E27FC236}">
                <a16:creationId xmlns:a16="http://schemas.microsoft.com/office/drawing/2014/main" id="{230AEC2D-1E36-4189-87C8-B89E818A2DC5}"/>
              </a:ext>
            </a:extLst>
          </p:cNvPr>
          <p:cNvSpPr txBox="1"/>
          <p:nvPr/>
        </p:nvSpPr>
        <p:spPr>
          <a:xfrm>
            <a:off x="7065646" y="6363665"/>
            <a:ext cx="929422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nl-NL" b="1" dirty="0">
                <a:solidFill>
                  <a:schemeClr val="bg1"/>
                </a:solidFill>
              </a:rPr>
              <a:t>“groen”</a:t>
            </a:r>
          </a:p>
        </p:txBody>
      </p:sp>
      <p:sp>
        <p:nvSpPr>
          <p:cNvPr id="105" name="Tekstvak 104">
            <a:extLst>
              <a:ext uri="{FF2B5EF4-FFF2-40B4-BE49-F238E27FC236}">
                <a16:creationId xmlns:a16="http://schemas.microsoft.com/office/drawing/2014/main" id="{1F75F588-E7BB-4E76-A64A-38EC24A11C2B}"/>
              </a:ext>
            </a:extLst>
          </p:cNvPr>
          <p:cNvSpPr txBox="1"/>
          <p:nvPr/>
        </p:nvSpPr>
        <p:spPr>
          <a:xfrm>
            <a:off x="2798438" y="6371903"/>
            <a:ext cx="812017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nl-NL" b="1" dirty="0">
                <a:solidFill>
                  <a:schemeClr val="bg1"/>
                </a:solidFill>
              </a:rPr>
              <a:t>“dom”</a:t>
            </a:r>
          </a:p>
        </p:txBody>
      </p:sp>
      <p:cxnSp>
        <p:nvCxnSpPr>
          <p:cNvPr id="107" name="Rechte verbindingslijn met pijl 106">
            <a:extLst>
              <a:ext uri="{FF2B5EF4-FFF2-40B4-BE49-F238E27FC236}">
                <a16:creationId xmlns:a16="http://schemas.microsoft.com/office/drawing/2014/main" id="{0AB2A1D7-285E-4EA0-A568-EAB003F5DD17}"/>
              </a:ext>
            </a:extLst>
          </p:cNvPr>
          <p:cNvCxnSpPr>
            <a:cxnSpLocks/>
          </p:cNvCxnSpPr>
          <p:nvPr/>
        </p:nvCxnSpPr>
        <p:spPr>
          <a:xfrm>
            <a:off x="2289358" y="2838160"/>
            <a:ext cx="606270" cy="786489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Rechte verbindingslijn met pijl 108">
            <a:extLst>
              <a:ext uri="{FF2B5EF4-FFF2-40B4-BE49-F238E27FC236}">
                <a16:creationId xmlns:a16="http://schemas.microsoft.com/office/drawing/2014/main" id="{060D4737-FE6A-478A-AAD2-F4BA3CFE5660}"/>
              </a:ext>
            </a:extLst>
          </p:cNvPr>
          <p:cNvCxnSpPr>
            <a:cxnSpLocks/>
          </p:cNvCxnSpPr>
          <p:nvPr/>
        </p:nvCxnSpPr>
        <p:spPr>
          <a:xfrm flipH="1">
            <a:off x="3487971" y="2834038"/>
            <a:ext cx="606270" cy="786489"/>
          </a:xfrm>
          <a:prstGeom prst="straightConnector1">
            <a:avLst/>
          </a:prstGeom>
          <a:ln w="28575">
            <a:solidFill>
              <a:srgbClr val="00B05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Rechte verbindingslijn met pijl 109">
            <a:extLst>
              <a:ext uri="{FF2B5EF4-FFF2-40B4-BE49-F238E27FC236}">
                <a16:creationId xmlns:a16="http://schemas.microsoft.com/office/drawing/2014/main" id="{5A37D80A-E6F1-49FF-B800-C09DD784FFED}"/>
              </a:ext>
            </a:extLst>
          </p:cNvPr>
          <p:cNvCxnSpPr>
            <a:cxnSpLocks/>
          </p:cNvCxnSpPr>
          <p:nvPr/>
        </p:nvCxnSpPr>
        <p:spPr>
          <a:xfrm>
            <a:off x="2532376" y="2834038"/>
            <a:ext cx="2536245" cy="801489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Rechte verbindingslijn met pijl 111">
            <a:extLst>
              <a:ext uri="{FF2B5EF4-FFF2-40B4-BE49-F238E27FC236}">
                <a16:creationId xmlns:a16="http://schemas.microsoft.com/office/drawing/2014/main" id="{C0098003-93F1-447C-B256-3DC0A16B86B3}"/>
              </a:ext>
            </a:extLst>
          </p:cNvPr>
          <p:cNvCxnSpPr>
            <a:cxnSpLocks/>
          </p:cNvCxnSpPr>
          <p:nvPr/>
        </p:nvCxnSpPr>
        <p:spPr>
          <a:xfrm>
            <a:off x="2775394" y="2829916"/>
            <a:ext cx="4449231" cy="836117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Rechte verbindingslijn met pijl 113">
            <a:extLst>
              <a:ext uri="{FF2B5EF4-FFF2-40B4-BE49-F238E27FC236}">
                <a16:creationId xmlns:a16="http://schemas.microsoft.com/office/drawing/2014/main" id="{6D385CEB-BD62-4767-A6E0-ED1BB6728D04}"/>
              </a:ext>
            </a:extLst>
          </p:cNvPr>
          <p:cNvCxnSpPr>
            <a:cxnSpLocks/>
          </p:cNvCxnSpPr>
          <p:nvPr/>
        </p:nvCxnSpPr>
        <p:spPr>
          <a:xfrm flipH="1">
            <a:off x="5514470" y="2891704"/>
            <a:ext cx="606270" cy="786489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Rechte verbindingslijn met pijl 115">
            <a:extLst>
              <a:ext uri="{FF2B5EF4-FFF2-40B4-BE49-F238E27FC236}">
                <a16:creationId xmlns:a16="http://schemas.microsoft.com/office/drawing/2014/main" id="{A48593EF-11C5-4C13-A91F-82BC33C0F51A}"/>
              </a:ext>
            </a:extLst>
          </p:cNvPr>
          <p:cNvCxnSpPr>
            <a:cxnSpLocks/>
          </p:cNvCxnSpPr>
          <p:nvPr/>
        </p:nvCxnSpPr>
        <p:spPr>
          <a:xfrm>
            <a:off x="6346484" y="2875228"/>
            <a:ext cx="1062196" cy="825363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Rechte verbindingslijn met pijl 119">
            <a:extLst>
              <a:ext uri="{FF2B5EF4-FFF2-40B4-BE49-F238E27FC236}">
                <a16:creationId xmlns:a16="http://schemas.microsoft.com/office/drawing/2014/main" id="{0E4A1D4D-4B2C-4C95-B4A7-2F719CBA7D7B}"/>
              </a:ext>
            </a:extLst>
          </p:cNvPr>
          <p:cNvCxnSpPr>
            <a:cxnSpLocks/>
          </p:cNvCxnSpPr>
          <p:nvPr/>
        </p:nvCxnSpPr>
        <p:spPr>
          <a:xfrm flipH="1">
            <a:off x="7676906" y="2887582"/>
            <a:ext cx="606270" cy="786489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Rechthoek 120">
            <a:extLst>
              <a:ext uri="{FF2B5EF4-FFF2-40B4-BE49-F238E27FC236}">
                <a16:creationId xmlns:a16="http://schemas.microsoft.com/office/drawing/2014/main" id="{CC51A070-1C9E-4FEA-879D-97BE6EDB36D7}"/>
              </a:ext>
            </a:extLst>
          </p:cNvPr>
          <p:cNvSpPr/>
          <p:nvPr/>
        </p:nvSpPr>
        <p:spPr>
          <a:xfrm>
            <a:off x="2325610" y="4721511"/>
            <a:ext cx="1728000" cy="73197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7" name="Tekstvak 76">
            <a:extLst>
              <a:ext uri="{FF2B5EF4-FFF2-40B4-BE49-F238E27FC236}">
                <a16:creationId xmlns:a16="http://schemas.microsoft.com/office/drawing/2014/main" id="{4D58460E-D26C-4578-884F-F84785E61A76}"/>
              </a:ext>
            </a:extLst>
          </p:cNvPr>
          <p:cNvSpPr txBox="1"/>
          <p:nvPr/>
        </p:nvSpPr>
        <p:spPr>
          <a:xfrm>
            <a:off x="2405454" y="4977197"/>
            <a:ext cx="15840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sz="1600" b="1" dirty="0"/>
              <a:t>€ 6,3 miljard</a:t>
            </a:r>
          </a:p>
        </p:txBody>
      </p:sp>
      <p:sp>
        <p:nvSpPr>
          <p:cNvPr id="76" name="Tekstvak 75">
            <a:extLst>
              <a:ext uri="{FF2B5EF4-FFF2-40B4-BE49-F238E27FC236}">
                <a16:creationId xmlns:a16="http://schemas.microsoft.com/office/drawing/2014/main" id="{3E3F436D-820C-4340-93B2-E7624F760244}"/>
              </a:ext>
            </a:extLst>
          </p:cNvPr>
          <p:cNvSpPr txBox="1"/>
          <p:nvPr/>
        </p:nvSpPr>
        <p:spPr>
          <a:xfrm>
            <a:off x="2409576" y="4577657"/>
            <a:ext cx="15840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sz="1600" b="1" dirty="0"/>
              <a:t>4432 MW</a:t>
            </a:r>
          </a:p>
        </p:txBody>
      </p:sp>
      <p:sp>
        <p:nvSpPr>
          <p:cNvPr id="122" name="Tekstvak 121">
            <a:extLst>
              <a:ext uri="{FF2B5EF4-FFF2-40B4-BE49-F238E27FC236}">
                <a16:creationId xmlns:a16="http://schemas.microsoft.com/office/drawing/2014/main" id="{9EF88F78-DC23-4C83-A35B-5110E698A062}"/>
              </a:ext>
            </a:extLst>
          </p:cNvPr>
          <p:cNvSpPr txBox="1"/>
          <p:nvPr/>
        </p:nvSpPr>
        <p:spPr>
          <a:xfrm>
            <a:off x="2654271" y="5997078"/>
            <a:ext cx="114056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nl-NL" b="1" dirty="0"/>
              <a:t>land + zee</a:t>
            </a:r>
          </a:p>
        </p:txBody>
      </p:sp>
      <p:sp>
        <p:nvSpPr>
          <p:cNvPr id="123" name="Tekstvak 122">
            <a:extLst>
              <a:ext uri="{FF2B5EF4-FFF2-40B4-BE49-F238E27FC236}">
                <a16:creationId xmlns:a16="http://schemas.microsoft.com/office/drawing/2014/main" id="{B4560166-8FAE-4218-95F5-27BEE7B58673}"/>
              </a:ext>
            </a:extLst>
          </p:cNvPr>
          <p:cNvSpPr txBox="1"/>
          <p:nvPr/>
        </p:nvSpPr>
        <p:spPr>
          <a:xfrm>
            <a:off x="5129746" y="6001195"/>
            <a:ext cx="50257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nl-NL" b="1" dirty="0"/>
              <a:t>zee</a:t>
            </a:r>
          </a:p>
        </p:txBody>
      </p:sp>
      <p:sp>
        <p:nvSpPr>
          <p:cNvPr id="124" name="Tekstvak 123">
            <a:extLst>
              <a:ext uri="{FF2B5EF4-FFF2-40B4-BE49-F238E27FC236}">
                <a16:creationId xmlns:a16="http://schemas.microsoft.com/office/drawing/2014/main" id="{3A6E6EF7-7DD4-4DE9-BBD1-1AB58A4D005F}"/>
              </a:ext>
            </a:extLst>
          </p:cNvPr>
          <p:cNvSpPr txBox="1"/>
          <p:nvPr/>
        </p:nvSpPr>
        <p:spPr>
          <a:xfrm>
            <a:off x="7292187" y="5988836"/>
            <a:ext cx="50257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nl-NL" b="1" dirty="0"/>
              <a:t>zee</a:t>
            </a:r>
          </a:p>
        </p:txBody>
      </p:sp>
    </p:spTree>
    <p:extLst>
      <p:ext uri="{BB962C8B-B14F-4D97-AF65-F5344CB8AC3E}">
        <p14:creationId xmlns:p14="http://schemas.microsoft.com/office/powerpoint/2010/main" val="5064337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4847</TotalTime>
  <Words>509</Words>
  <Application>Microsoft Office PowerPoint</Application>
  <PresentationFormat>Diavoorstelling (4:3)</PresentationFormat>
  <Paragraphs>206</Paragraphs>
  <Slides>11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7" baseType="lpstr">
      <vt:lpstr>&amp;quot</vt:lpstr>
      <vt:lpstr>arial</vt:lpstr>
      <vt:lpstr>arial</vt:lpstr>
      <vt:lpstr>Calibri</vt:lpstr>
      <vt:lpstr>Calibri, sans-serif</vt:lpstr>
      <vt:lpstr>Office-thema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kpieters</dc:creator>
  <cp:lastModifiedBy>Kees Pieters</cp:lastModifiedBy>
  <cp:revision>155</cp:revision>
  <dcterms:created xsi:type="dcterms:W3CDTF">2018-01-16T12:22:39Z</dcterms:created>
  <dcterms:modified xsi:type="dcterms:W3CDTF">2019-03-29T19:06:15Z</dcterms:modified>
</cp:coreProperties>
</file>